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9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1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4"/>
  </p:notesMasterIdLst>
  <p:handoutMasterIdLst>
    <p:handoutMasterId r:id="rId15"/>
  </p:handoutMasterIdLst>
  <p:sldIdLst>
    <p:sldId id="435" r:id="rId2"/>
    <p:sldId id="403" r:id="rId3"/>
    <p:sldId id="419" r:id="rId4"/>
    <p:sldId id="428" r:id="rId5"/>
    <p:sldId id="429" r:id="rId6"/>
    <p:sldId id="436" r:id="rId7"/>
    <p:sldId id="430" r:id="rId8"/>
    <p:sldId id="432" r:id="rId9"/>
    <p:sldId id="438" r:id="rId10"/>
    <p:sldId id="408" r:id="rId11"/>
    <p:sldId id="437" r:id="rId12"/>
    <p:sldId id="433" r:id="rId13"/>
  </p:sldIdLst>
  <p:sldSz cx="9906000" cy="6858000" type="A4"/>
  <p:notesSz cx="6797675" cy="9928225"/>
  <p:custDataLst>
    <p:tags r:id="rId1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C3F92"/>
    <a:srgbClr val="0B4993"/>
    <a:srgbClr val="CC9900"/>
    <a:srgbClr val="660066"/>
    <a:srgbClr val="333333"/>
    <a:srgbClr val="5F5F5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3" autoAdjust="0"/>
    <p:restoredTop sz="94245" autoAdjust="0"/>
  </p:normalViewPr>
  <p:slideViewPr>
    <p:cSldViewPr>
      <p:cViewPr>
        <p:scale>
          <a:sx n="94" d="100"/>
          <a:sy n="94" d="100"/>
        </p:scale>
        <p:origin x="-1140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58F2A6-CB32-43DB-BDDB-5A582449C44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01EC4E-F97A-46F0-9754-538E36BF6A08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Кемеровская, Новосибирская, Томская, Омская, Амурская, Иркутская, Тюменская     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9415633-4EC5-45B3-83DC-1B9C15210429}" type="parTrans" cxnId="{86689FAD-70E4-4AAA-8CFE-D99D80CF2FED}">
      <dgm:prSet/>
      <dgm:spPr/>
      <dgm:t>
        <a:bodyPr/>
        <a:lstStyle/>
        <a:p>
          <a:endParaRPr lang="ru-RU"/>
        </a:p>
      </dgm:t>
    </dgm:pt>
    <dgm:pt modelId="{C14A6DBB-975C-47AD-974A-198D0A414399}" type="sibTrans" cxnId="{86689FAD-70E4-4AAA-8CFE-D99D80CF2FED}">
      <dgm:prSet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D1CE24A4-2646-40D3-B691-DC199EAABC19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Алтайский, Красноярский</a:t>
          </a:r>
          <a:endParaRPr lang="ru-RU" dirty="0">
            <a:latin typeface="Arial Narrow" panose="020B0606020202030204" pitchFamily="34" charset="0"/>
          </a:endParaRPr>
        </a:p>
      </dgm:t>
    </dgm:pt>
    <dgm:pt modelId="{CFB7CD78-FB29-4721-9CF9-6A6FF389436B}" type="parTrans" cxnId="{24DF0292-7F58-4080-AA31-66004F4A2359}">
      <dgm:prSet/>
      <dgm:spPr/>
      <dgm:t>
        <a:bodyPr/>
        <a:lstStyle/>
        <a:p>
          <a:endParaRPr lang="ru-RU"/>
        </a:p>
      </dgm:t>
    </dgm:pt>
    <dgm:pt modelId="{592B36A5-9ABC-48A1-BC3E-61C55B2FD8F3}" type="sibTrans" cxnId="{24DF0292-7F58-4080-AA31-66004F4A2359}">
      <dgm:prSet/>
      <dgm:spPr/>
      <dgm:t>
        <a:bodyPr/>
        <a:lstStyle/>
        <a:p>
          <a:endParaRPr lang="ru-RU"/>
        </a:p>
      </dgm:t>
    </dgm:pt>
    <dgm:pt modelId="{DEE69DC5-D7C8-486E-BAEF-4EEF97123A88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Алтай, САХА (Якутия)</a:t>
          </a:r>
          <a:endParaRPr lang="ru-RU" dirty="0">
            <a:latin typeface="Arial Narrow" panose="020B0606020202030204" pitchFamily="34" charset="0"/>
          </a:endParaRPr>
        </a:p>
      </dgm:t>
    </dgm:pt>
    <dgm:pt modelId="{7E3C3A39-50AE-4019-AB1F-89E27B081754}" type="parTrans" cxnId="{CDBBE783-CC5D-4AF3-96F9-697BCBD27FA4}">
      <dgm:prSet/>
      <dgm:spPr/>
      <dgm:t>
        <a:bodyPr/>
        <a:lstStyle/>
        <a:p>
          <a:endParaRPr lang="ru-RU"/>
        </a:p>
      </dgm:t>
    </dgm:pt>
    <dgm:pt modelId="{584C07AB-3CF1-4A4D-BBA3-E6F1DEA8AD9C}" type="sibTrans" cxnId="{CDBBE783-CC5D-4AF3-96F9-697BCBD27FA4}">
      <dgm:prSet/>
      <dgm:spPr/>
      <dgm:t>
        <a:bodyPr/>
        <a:lstStyle/>
        <a:p>
          <a:endParaRPr lang="ru-RU"/>
        </a:p>
      </dgm:t>
    </dgm:pt>
    <dgm:pt modelId="{152EF871-B3F8-4FD2-86C4-5ADB61C71E1E}" type="pres">
      <dgm:prSet presAssocID="{7F58F2A6-CB32-43DB-BDDB-5A582449C44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B2AB790-BB84-43C3-9AE7-FAA64EFBEA24}" type="pres">
      <dgm:prSet presAssocID="{7F58F2A6-CB32-43DB-BDDB-5A582449C44C}" presName="Name1" presStyleCnt="0"/>
      <dgm:spPr/>
    </dgm:pt>
    <dgm:pt modelId="{7C62F8A3-ACEE-4BB6-9AE9-066B52F42795}" type="pres">
      <dgm:prSet presAssocID="{7F58F2A6-CB32-43DB-BDDB-5A582449C44C}" presName="cycle" presStyleCnt="0"/>
      <dgm:spPr/>
    </dgm:pt>
    <dgm:pt modelId="{450C8814-BFA0-4750-9D7D-D384B5B9D897}" type="pres">
      <dgm:prSet presAssocID="{7F58F2A6-CB32-43DB-BDDB-5A582449C44C}" presName="srcNode" presStyleLbl="node1" presStyleIdx="0" presStyleCnt="3"/>
      <dgm:spPr/>
    </dgm:pt>
    <dgm:pt modelId="{5DA254B6-231B-4BB7-B934-7776CB602AFC}" type="pres">
      <dgm:prSet presAssocID="{7F58F2A6-CB32-43DB-BDDB-5A582449C44C}" presName="conn" presStyleLbl="parChTrans1D2" presStyleIdx="0" presStyleCnt="1"/>
      <dgm:spPr/>
      <dgm:t>
        <a:bodyPr/>
        <a:lstStyle/>
        <a:p>
          <a:endParaRPr lang="ru-RU"/>
        </a:p>
      </dgm:t>
    </dgm:pt>
    <dgm:pt modelId="{058B2F9C-B07E-4965-90A4-D63D5A94CC7B}" type="pres">
      <dgm:prSet presAssocID="{7F58F2A6-CB32-43DB-BDDB-5A582449C44C}" presName="extraNode" presStyleLbl="node1" presStyleIdx="0" presStyleCnt="3"/>
      <dgm:spPr/>
    </dgm:pt>
    <dgm:pt modelId="{FFA1F88E-B2EA-464F-833B-A77857A66598}" type="pres">
      <dgm:prSet presAssocID="{7F58F2A6-CB32-43DB-BDDB-5A582449C44C}" presName="dstNode" presStyleLbl="node1" presStyleIdx="0" presStyleCnt="3"/>
      <dgm:spPr/>
    </dgm:pt>
    <dgm:pt modelId="{4B8C6841-AA1C-462C-9B56-D66C51FDFF9D}" type="pres">
      <dgm:prSet presAssocID="{2201EC4E-F97A-46F0-9754-538E36BF6A0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47D91-FC36-4C42-BFFE-53B175B62431}" type="pres">
      <dgm:prSet presAssocID="{2201EC4E-F97A-46F0-9754-538E36BF6A08}" presName="accent_1" presStyleCnt="0"/>
      <dgm:spPr/>
    </dgm:pt>
    <dgm:pt modelId="{AAB07EBC-5AE9-4B96-B209-E58E53B2B8D0}" type="pres">
      <dgm:prSet presAssocID="{2201EC4E-F97A-46F0-9754-538E36BF6A08}" presName="accentRepeatNode" presStyleLbl="solidFgAcc1" presStyleIdx="0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A7970176-876F-4AC4-BB18-3C2A816C896B}" type="pres">
      <dgm:prSet presAssocID="{D1CE24A4-2646-40D3-B691-DC199EAABC1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008007-3A5F-4EFE-A68A-282BDE679C63}" type="pres">
      <dgm:prSet presAssocID="{D1CE24A4-2646-40D3-B691-DC199EAABC19}" presName="accent_2" presStyleCnt="0"/>
      <dgm:spPr/>
    </dgm:pt>
    <dgm:pt modelId="{3A5B624B-79B3-40B0-B511-341B40984C67}" type="pres">
      <dgm:prSet presAssocID="{D1CE24A4-2646-40D3-B691-DC199EAABC19}" presName="accentRepeatNode" presStyleLbl="solidFgAcc1" presStyleIdx="1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E09E2F5F-D57C-4758-85ED-87CAC06DFB0C}" type="pres">
      <dgm:prSet presAssocID="{DEE69DC5-D7C8-486E-BAEF-4EEF97123A8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BAFF8-B8E4-49C4-B647-1B27B455AC51}" type="pres">
      <dgm:prSet presAssocID="{DEE69DC5-D7C8-486E-BAEF-4EEF97123A88}" presName="accent_3" presStyleCnt="0"/>
      <dgm:spPr/>
    </dgm:pt>
    <dgm:pt modelId="{F369647A-E391-4DBD-831B-E219E7798D83}" type="pres">
      <dgm:prSet presAssocID="{DEE69DC5-D7C8-486E-BAEF-4EEF97123A88}" presName="accentRepeatNode" presStyleLbl="solidFgAcc1" presStyleIdx="2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6463CC56-890C-4FA2-847C-35681FD11975}" type="presOf" srcId="{2201EC4E-F97A-46F0-9754-538E36BF6A08}" destId="{4B8C6841-AA1C-462C-9B56-D66C51FDFF9D}" srcOrd="0" destOrd="0" presId="urn:microsoft.com/office/officeart/2008/layout/VerticalCurvedList"/>
    <dgm:cxn modelId="{20426092-6626-47EE-BC13-6C7A2E5491DE}" type="presOf" srcId="{D1CE24A4-2646-40D3-B691-DC199EAABC19}" destId="{A7970176-876F-4AC4-BB18-3C2A816C896B}" srcOrd="0" destOrd="0" presId="urn:microsoft.com/office/officeart/2008/layout/VerticalCurvedList"/>
    <dgm:cxn modelId="{24DF0292-7F58-4080-AA31-66004F4A2359}" srcId="{7F58F2A6-CB32-43DB-BDDB-5A582449C44C}" destId="{D1CE24A4-2646-40D3-B691-DC199EAABC19}" srcOrd="1" destOrd="0" parTransId="{CFB7CD78-FB29-4721-9CF9-6A6FF389436B}" sibTransId="{592B36A5-9ABC-48A1-BC3E-61C55B2FD8F3}"/>
    <dgm:cxn modelId="{86689FAD-70E4-4AAA-8CFE-D99D80CF2FED}" srcId="{7F58F2A6-CB32-43DB-BDDB-5A582449C44C}" destId="{2201EC4E-F97A-46F0-9754-538E36BF6A08}" srcOrd="0" destOrd="0" parTransId="{A9415633-4EC5-45B3-83DC-1B9C15210429}" sibTransId="{C14A6DBB-975C-47AD-974A-198D0A414399}"/>
    <dgm:cxn modelId="{13A0D601-6379-4E73-809E-9E6624AD489A}" type="presOf" srcId="{DEE69DC5-D7C8-486E-BAEF-4EEF97123A88}" destId="{E09E2F5F-D57C-4758-85ED-87CAC06DFB0C}" srcOrd="0" destOrd="0" presId="urn:microsoft.com/office/officeart/2008/layout/VerticalCurvedList"/>
    <dgm:cxn modelId="{CDBBE783-CC5D-4AF3-96F9-697BCBD27FA4}" srcId="{7F58F2A6-CB32-43DB-BDDB-5A582449C44C}" destId="{DEE69DC5-D7C8-486E-BAEF-4EEF97123A88}" srcOrd="2" destOrd="0" parTransId="{7E3C3A39-50AE-4019-AB1F-89E27B081754}" sibTransId="{584C07AB-3CF1-4A4D-BBA3-E6F1DEA8AD9C}"/>
    <dgm:cxn modelId="{93D94E3D-703F-4E01-BD8F-3B24A5E6D875}" type="presOf" srcId="{7F58F2A6-CB32-43DB-BDDB-5A582449C44C}" destId="{152EF871-B3F8-4FD2-86C4-5ADB61C71E1E}" srcOrd="0" destOrd="0" presId="urn:microsoft.com/office/officeart/2008/layout/VerticalCurvedList"/>
    <dgm:cxn modelId="{75C7271E-B8D6-4500-A3DA-DEB4AE2C915C}" type="presOf" srcId="{C14A6DBB-975C-47AD-974A-198D0A414399}" destId="{5DA254B6-231B-4BB7-B934-7776CB602AFC}" srcOrd="0" destOrd="0" presId="urn:microsoft.com/office/officeart/2008/layout/VerticalCurvedList"/>
    <dgm:cxn modelId="{6A6649BB-CE20-4FBD-960A-4BBE770FD283}" type="presParOf" srcId="{152EF871-B3F8-4FD2-86C4-5ADB61C71E1E}" destId="{EB2AB790-BB84-43C3-9AE7-FAA64EFBEA24}" srcOrd="0" destOrd="0" presId="urn:microsoft.com/office/officeart/2008/layout/VerticalCurvedList"/>
    <dgm:cxn modelId="{C42FFACD-011C-40C2-BD1F-AA74B6B2C9DF}" type="presParOf" srcId="{EB2AB790-BB84-43C3-9AE7-FAA64EFBEA24}" destId="{7C62F8A3-ACEE-4BB6-9AE9-066B52F42795}" srcOrd="0" destOrd="0" presId="urn:microsoft.com/office/officeart/2008/layout/VerticalCurvedList"/>
    <dgm:cxn modelId="{54294EF9-EE63-4CCA-BBD7-8BCE1C6DE0E6}" type="presParOf" srcId="{7C62F8A3-ACEE-4BB6-9AE9-066B52F42795}" destId="{450C8814-BFA0-4750-9D7D-D384B5B9D897}" srcOrd="0" destOrd="0" presId="urn:microsoft.com/office/officeart/2008/layout/VerticalCurvedList"/>
    <dgm:cxn modelId="{CEC926F4-5C65-4B27-830A-20A6268D9E21}" type="presParOf" srcId="{7C62F8A3-ACEE-4BB6-9AE9-066B52F42795}" destId="{5DA254B6-231B-4BB7-B934-7776CB602AFC}" srcOrd="1" destOrd="0" presId="urn:microsoft.com/office/officeart/2008/layout/VerticalCurvedList"/>
    <dgm:cxn modelId="{39811F0B-4859-4BB5-B4E8-CA0E3FE821C1}" type="presParOf" srcId="{7C62F8A3-ACEE-4BB6-9AE9-066B52F42795}" destId="{058B2F9C-B07E-4965-90A4-D63D5A94CC7B}" srcOrd="2" destOrd="0" presId="urn:microsoft.com/office/officeart/2008/layout/VerticalCurvedList"/>
    <dgm:cxn modelId="{D82F0383-5562-4EB6-96BA-968709775553}" type="presParOf" srcId="{7C62F8A3-ACEE-4BB6-9AE9-066B52F42795}" destId="{FFA1F88E-B2EA-464F-833B-A77857A66598}" srcOrd="3" destOrd="0" presId="urn:microsoft.com/office/officeart/2008/layout/VerticalCurvedList"/>
    <dgm:cxn modelId="{3F539130-60A6-4A28-B439-53089F0CD730}" type="presParOf" srcId="{EB2AB790-BB84-43C3-9AE7-FAA64EFBEA24}" destId="{4B8C6841-AA1C-462C-9B56-D66C51FDFF9D}" srcOrd="1" destOrd="0" presId="urn:microsoft.com/office/officeart/2008/layout/VerticalCurvedList"/>
    <dgm:cxn modelId="{7471F621-BA7F-4106-A6FD-91D4046941C2}" type="presParOf" srcId="{EB2AB790-BB84-43C3-9AE7-FAA64EFBEA24}" destId="{2DD47D91-FC36-4C42-BFFE-53B175B62431}" srcOrd="2" destOrd="0" presId="urn:microsoft.com/office/officeart/2008/layout/VerticalCurvedList"/>
    <dgm:cxn modelId="{F53A6735-71BD-4163-93B5-A30C372222AD}" type="presParOf" srcId="{2DD47D91-FC36-4C42-BFFE-53B175B62431}" destId="{AAB07EBC-5AE9-4B96-B209-E58E53B2B8D0}" srcOrd="0" destOrd="0" presId="urn:microsoft.com/office/officeart/2008/layout/VerticalCurvedList"/>
    <dgm:cxn modelId="{01FA513D-53E3-4E7A-A283-A0336D71E7CA}" type="presParOf" srcId="{EB2AB790-BB84-43C3-9AE7-FAA64EFBEA24}" destId="{A7970176-876F-4AC4-BB18-3C2A816C896B}" srcOrd="3" destOrd="0" presId="urn:microsoft.com/office/officeart/2008/layout/VerticalCurvedList"/>
    <dgm:cxn modelId="{641C6F18-06CE-4C84-96F9-00F0BEC9AE15}" type="presParOf" srcId="{EB2AB790-BB84-43C3-9AE7-FAA64EFBEA24}" destId="{F3008007-3A5F-4EFE-A68A-282BDE679C63}" srcOrd="4" destOrd="0" presId="urn:microsoft.com/office/officeart/2008/layout/VerticalCurvedList"/>
    <dgm:cxn modelId="{771EB0D5-9499-45B0-B73C-3784D69D874D}" type="presParOf" srcId="{F3008007-3A5F-4EFE-A68A-282BDE679C63}" destId="{3A5B624B-79B3-40B0-B511-341B40984C67}" srcOrd="0" destOrd="0" presId="urn:microsoft.com/office/officeart/2008/layout/VerticalCurvedList"/>
    <dgm:cxn modelId="{EF687CB5-7E79-4FEC-8684-25F3240834D9}" type="presParOf" srcId="{EB2AB790-BB84-43C3-9AE7-FAA64EFBEA24}" destId="{E09E2F5F-D57C-4758-85ED-87CAC06DFB0C}" srcOrd="5" destOrd="0" presId="urn:microsoft.com/office/officeart/2008/layout/VerticalCurvedList"/>
    <dgm:cxn modelId="{31911AF4-2E1B-4DDC-A554-991F1AF7A903}" type="presParOf" srcId="{EB2AB790-BB84-43C3-9AE7-FAA64EFBEA24}" destId="{310BAFF8-B8E4-49C4-B647-1B27B455AC51}" srcOrd="6" destOrd="0" presId="urn:microsoft.com/office/officeart/2008/layout/VerticalCurvedList"/>
    <dgm:cxn modelId="{122E4B2C-ACF2-4FF7-91C9-427A5C5A043B}" type="presParOf" srcId="{310BAFF8-B8E4-49C4-B647-1B27B455AC51}" destId="{F369647A-E391-4DBD-831B-E219E7798D8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AB2D8C-C5BA-48A8-976E-F2F0855F035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3B8A6BE-AF84-44F8-968B-D349F4DE8539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проблемных вопросов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BBE9A3-8D70-4B21-8F33-D0279A2CC411}" type="parTrans" cxnId="{50A616BF-44B4-486F-BBD7-D76333ACEAF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6599EC-EA12-40C3-8AC5-91D01B1D0643}" type="sibTrans" cxnId="{50A616BF-44B4-486F-BBD7-D76333ACEAF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D35E56-FE48-4584-887C-FDB35B16B2E0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исчерпывающие ответы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7B875-CA48-4DC1-9D95-02D9ADB0D3CB}" type="parTrans" cxnId="{9EB2FECC-0156-432D-AB07-3F9658CEAE6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3907D9-8460-4983-B560-2868E7487675}" type="sibTrans" cxnId="{9EB2FECC-0156-432D-AB07-3F9658CEAE6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AFDD33-A6FF-4110-B52B-2D1506DC311B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результатах контрольно-надзорной деятельности по завершению отчетных периодов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61EA89-A894-4BD8-B751-94C4160A881C}" type="parTrans" cxnId="{3830DF6C-AC68-4E00-9CF4-B3CA04472B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1A386-ABFB-41B9-A3FE-BA2BD7E5BE91}" type="sibTrans" cxnId="{3830DF6C-AC68-4E00-9CF4-B3CA04472B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0FBEBE-C9C6-4318-9F4C-D6351F30D722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безопасности</a:t>
          </a:r>
        </a:p>
      </dgm:t>
    </dgm:pt>
    <dgm:pt modelId="{2E6F5369-C54E-435D-89E4-F75155384926}" type="parTrans" cxnId="{E8E36C7D-EF86-419F-A2D2-279B08356F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47F2C7-8855-4B88-947C-D3320B949B96}" type="sibTrans" cxnId="{E8E36C7D-EF86-419F-A2D2-279B08356F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FD036C-7919-4912-A6A1-EE916E672C4B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поднадзорными организациями  результатов проверок аналогичных объектов </a:t>
          </a:r>
        </a:p>
      </dgm:t>
    </dgm:pt>
    <dgm:pt modelId="{CE387C35-5553-4FDB-8DAE-64F33703662A}" type="parTrans" cxnId="{063A350A-67DD-4D52-981A-CA4100F8341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7F9497-D86C-4C69-8C60-ABF58F05361D}" type="sibTrans" cxnId="{063A350A-67DD-4D52-981A-CA4100F8341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D6FC3-F6E6-4310-9AA8-2FCA3480399D}" type="pres">
      <dgm:prSet presAssocID="{78AB2D8C-C5BA-48A8-976E-F2F0855F0357}" presName="compositeShape" presStyleCnt="0">
        <dgm:presLayoutVars>
          <dgm:dir/>
          <dgm:resizeHandles/>
        </dgm:presLayoutVars>
      </dgm:prSet>
      <dgm:spPr/>
    </dgm:pt>
    <dgm:pt modelId="{B71204E1-F3E8-49D5-84D1-0F546DB5E629}" type="pres">
      <dgm:prSet presAssocID="{78AB2D8C-C5BA-48A8-976E-F2F0855F0357}" presName="pyramid" presStyleLbl="node1" presStyleIdx="0" presStyleCnt="1" custLinFactNeighborX="-4913" custLinFactNeighborY="40"/>
      <dgm:spPr>
        <a:solidFill>
          <a:schemeClr val="accent5">
            <a:lumMod val="60000"/>
            <a:lumOff val="40000"/>
          </a:schemeClr>
        </a:solidFill>
        <a:ln w="38100">
          <a:solidFill>
            <a:schemeClr val="tx2">
              <a:lumMod val="50000"/>
            </a:schemeClr>
          </a:solidFill>
        </a:ln>
      </dgm:spPr>
    </dgm:pt>
    <dgm:pt modelId="{1386CFB7-D68A-4321-ACF7-8ACD3A721F41}" type="pres">
      <dgm:prSet presAssocID="{78AB2D8C-C5BA-48A8-976E-F2F0855F0357}" presName="theList" presStyleCnt="0"/>
      <dgm:spPr/>
    </dgm:pt>
    <dgm:pt modelId="{AAFBD200-1031-4056-8E9D-5818D5005CDD}" type="pres">
      <dgm:prSet presAssocID="{53B8A6BE-AF84-44F8-968B-D349F4DE8539}" presName="aNode" presStyleLbl="fgAcc1" presStyleIdx="0" presStyleCnt="5" custScaleY="164998" custLinFactY="-49689" custLinFactNeighborX="5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B5F2B-F7B8-43C5-90A8-92B90D5A9EBF}" type="pres">
      <dgm:prSet presAssocID="{53B8A6BE-AF84-44F8-968B-D349F4DE8539}" presName="aSpace" presStyleCnt="0"/>
      <dgm:spPr/>
    </dgm:pt>
    <dgm:pt modelId="{AD818983-2EA7-465F-A3DA-0E4DD5C9F405}" type="pres">
      <dgm:prSet presAssocID="{4DD35E56-FE48-4584-887C-FDB35B16B2E0}" presName="aNode" presStyleLbl="fgAcc1" presStyleIdx="1" presStyleCnt="5" custLinFactY="-1858" custLinFactNeighborX="5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2B334-77E9-41A2-88F4-18BD7E472D69}" type="pres">
      <dgm:prSet presAssocID="{4DD35E56-FE48-4584-887C-FDB35B16B2E0}" presName="aSpace" presStyleCnt="0"/>
      <dgm:spPr/>
    </dgm:pt>
    <dgm:pt modelId="{8BC39978-FFE0-4ABB-A5CB-4A964FE0C7DB}" type="pres">
      <dgm:prSet presAssocID="{EAAFDD33-A6FF-4110-B52B-2D1506DC311B}" presName="aNode" presStyleLbl="fgAcc1" presStyleIdx="2" presStyleCnt="5" custScaleY="448327" custLinFactY="10666" custLinFactNeighborX="5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87C6C0-F0E6-4A56-9426-2F11C4D86822}" type="pres">
      <dgm:prSet presAssocID="{EAAFDD33-A6FF-4110-B52B-2D1506DC311B}" presName="aSpace" presStyleCnt="0"/>
      <dgm:spPr/>
    </dgm:pt>
    <dgm:pt modelId="{506BA12F-3C4B-4E1E-BB70-E7C03E3B0D07}" type="pres">
      <dgm:prSet presAssocID="{BFFD036C-7919-4912-A6A1-EE916E672C4B}" presName="aNode" presStyleLbl="fgAcc1" presStyleIdx="3" presStyleCnt="5" custScaleY="400715" custLinFactY="54149" custLinFactNeighborX="5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64793-699B-4767-8AB0-CF75136CC405}" type="pres">
      <dgm:prSet presAssocID="{BFFD036C-7919-4912-A6A1-EE916E672C4B}" presName="aSpace" presStyleCnt="0"/>
      <dgm:spPr/>
    </dgm:pt>
    <dgm:pt modelId="{52A96307-52FA-4101-A0C6-C51AA1741E7B}" type="pres">
      <dgm:prSet presAssocID="{850FBEBE-C9C6-4318-9F4C-D6351F30D722}" presName="aNode" presStyleLbl="fgAcc1" presStyleIdx="4" presStyleCnt="5" custScaleY="199887" custLinFactY="100000" custLinFactNeighborX="544" custLinFactNeighborY="152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387CB0-1C91-4263-A3BF-CE87F02E90E9}" type="pres">
      <dgm:prSet presAssocID="{850FBEBE-C9C6-4318-9F4C-D6351F30D722}" presName="aSpace" presStyleCnt="0"/>
      <dgm:spPr/>
    </dgm:pt>
  </dgm:ptLst>
  <dgm:cxnLst>
    <dgm:cxn modelId="{063A350A-67DD-4D52-981A-CA4100F83415}" srcId="{78AB2D8C-C5BA-48A8-976E-F2F0855F0357}" destId="{BFFD036C-7919-4912-A6A1-EE916E672C4B}" srcOrd="3" destOrd="0" parTransId="{CE387C35-5553-4FDB-8DAE-64F33703662A}" sibTransId="{997F9497-D86C-4C69-8C60-ABF58F05361D}"/>
    <dgm:cxn modelId="{3C682389-12C8-4429-BE25-9A593E88A226}" type="presOf" srcId="{EAAFDD33-A6FF-4110-B52B-2D1506DC311B}" destId="{8BC39978-FFE0-4ABB-A5CB-4A964FE0C7DB}" srcOrd="0" destOrd="0" presId="urn:microsoft.com/office/officeart/2005/8/layout/pyramid2"/>
    <dgm:cxn modelId="{9EB2FECC-0156-432D-AB07-3F9658CEAE61}" srcId="{78AB2D8C-C5BA-48A8-976E-F2F0855F0357}" destId="{4DD35E56-FE48-4584-887C-FDB35B16B2E0}" srcOrd="1" destOrd="0" parTransId="{E3B7B875-CA48-4DC1-9D95-02D9ADB0D3CB}" sibTransId="{C93907D9-8460-4983-B560-2868E7487675}"/>
    <dgm:cxn modelId="{3830DF6C-AC68-4E00-9CF4-B3CA04472BB0}" srcId="{78AB2D8C-C5BA-48A8-976E-F2F0855F0357}" destId="{EAAFDD33-A6FF-4110-B52B-2D1506DC311B}" srcOrd="2" destOrd="0" parTransId="{9D61EA89-A894-4BD8-B751-94C4160A881C}" sibTransId="{D021A386-ABFB-41B9-A3FE-BA2BD7E5BE91}"/>
    <dgm:cxn modelId="{6034A582-7E6E-4F9F-BF7D-C29C96EFB324}" type="presOf" srcId="{53B8A6BE-AF84-44F8-968B-D349F4DE8539}" destId="{AAFBD200-1031-4056-8E9D-5818D5005CDD}" srcOrd="0" destOrd="0" presId="urn:microsoft.com/office/officeart/2005/8/layout/pyramid2"/>
    <dgm:cxn modelId="{C5B1F32D-EABF-40AB-9A15-7FD4BAEF6281}" type="presOf" srcId="{78AB2D8C-C5BA-48A8-976E-F2F0855F0357}" destId="{2F9D6FC3-F6E6-4310-9AA8-2FCA3480399D}" srcOrd="0" destOrd="0" presId="urn:microsoft.com/office/officeart/2005/8/layout/pyramid2"/>
    <dgm:cxn modelId="{209DD321-CA02-42D2-B53F-DC7C90F8F7A1}" type="presOf" srcId="{BFFD036C-7919-4912-A6A1-EE916E672C4B}" destId="{506BA12F-3C4B-4E1E-BB70-E7C03E3B0D07}" srcOrd="0" destOrd="0" presId="urn:microsoft.com/office/officeart/2005/8/layout/pyramid2"/>
    <dgm:cxn modelId="{FD811A2C-86F2-4E25-97BA-9D47AFA2763C}" type="presOf" srcId="{850FBEBE-C9C6-4318-9F4C-D6351F30D722}" destId="{52A96307-52FA-4101-A0C6-C51AA1741E7B}" srcOrd="0" destOrd="0" presId="urn:microsoft.com/office/officeart/2005/8/layout/pyramid2"/>
    <dgm:cxn modelId="{E8E36C7D-EF86-419F-A2D2-279B08356F44}" srcId="{78AB2D8C-C5BA-48A8-976E-F2F0855F0357}" destId="{850FBEBE-C9C6-4318-9F4C-D6351F30D722}" srcOrd="4" destOrd="0" parTransId="{2E6F5369-C54E-435D-89E4-F75155384926}" sibTransId="{B447F2C7-8855-4B88-947C-D3320B949B96}"/>
    <dgm:cxn modelId="{50554707-F639-498E-9A1D-17111B584C84}" type="presOf" srcId="{4DD35E56-FE48-4584-887C-FDB35B16B2E0}" destId="{AD818983-2EA7-465F-A3DA-0E4DD5C9F405}" srcOrd="0" destOrd="0" presId="urn:microsoft.com/office/officeart/2005/8/layout/pyramid2"/>
    <dgm:cxn modelId="{50A616BF-44B4-486F-BBD7-D76333ACEAF4}" srcId="{78AB2D8C-C5BA-48A8-976E-F2F0855F0357}" destId="{53B8A6BE-AF84-44F8-968B-D349F4DE8539}" srcOrd="0" destOrd="0" parTransId="{C3BBE9A3-8D70-4B21-8F33-D0279A2CC411}" sibTransId="{ED6599EC-EA12-40C3-8AC5-91D01B1D0643}"/>
    <dgm:cxn modelId="{338CB797-31E5-46E2-8369-09D28495E7C9}" type="presParOf" srcId="{2F9D6FC3-F6E6-4310-9AA8-2FCA3480399D}" destId="{B71204E1-F3E8-49D5-84D1-0F546DB5E629}" srcOrd="0" destOrd="0" presId="urn:microsoft.com/office/officeart/2005/8/layout/pyramid2"/>
    <dgm:cxn modelId="{B9E70458-087C-4013-809B-60E1A71472D0}" type="presParOf" srcId="{2F9D6FC3-F6E6-4310-9AA8-2FCA3480399D}" destId="{1386CFB7-D68A-4321-ACF7-8ACD3A721F41}" srcOrd="1" destOrd="0" presId="urn:microsoft.com/office/officeart/2005/8/layout/pyramid2"/>
    <dgm:cxn modelId="{0D2FA1B4-6FDB-4D27-A1A8-AAF91BCCF9BF}" type="presParOf" srcId="{1386CFB7-D68A-4321-ACF7-8ACD3A721F41}" destId="{AAFBD200-1031-4056-8E9D-5818D5005CDD}" srcOrd="0" destOrd="0" presId="urn:microsoft.com/office/officeart/2005/8/layout/pyramid2"/>
    <dgm:cxn modelId="{D8071DE4-9EFF-4C4C-B59A-26698CC40BB4}" type="presParOf" srcId="{1386CFB7-D68A-4321-ACF7-8ACD3A721F41}" destId="{D85B5F2B-F7B8-43C5-90A8-92B90D5A9EBF}" srcOrd="1" destOrd="0" presId="urn:microsoft.com/office/officeart/2005/8/layout/pyramid2"/>
    <dgm:cxn modelId="{0457A542-6E97-4E96-B535-F749315DACF4}" type="presParOf" srcId="{1386CFB7-D68A-4321-ACF7-8ACD3A721F41}" destId="{AD818983-2EA7-465F-A3DA-0E4DD5C9F405}" srcOrd="2" destOrd="0" presId="urn:microsoft.com/office/officeart/2005/8/layout/pyramid2"/>
    <dgm:cxn modelId="{2F2622E9-A991-4841-AACE-C1880666214F}" type="presParOf" srcId="{1386CFB7-D68A-4321-ACF7-8ACD3A721F41}" destId="{C2C2B334-77E9-41A2-88F4-18BD7E472D69}" srcOrd="3" destOrd="0" presId="urn:microsoft.com/office/officeart/2005/8/layout/pyramid2"/>
    <dgm:cxn modelId="{C934A13F-AD36-4BE1-BE5D-270BA7C0B684}" type="presParOf" srcId="{1386CFB7-D68A-4321-ACF7-8ACD3A721F41}" destId="{8BC39978-FFE0-4ABB-A5CB-4A964FE0C7DB}" srcOrd="4" destOrd="0" presId="urn:microsoft.com/office/officeart/2005/8/layout/pyramid2"/>
    <dgm:cxn modelId="{73F69EC5-466C-4CFA-9AF6-CCB0A82A5ED7}" type="presParOf" srcId="{1386CFB7-D68A-4321-ACF7-8ACD3A721F41}" destId="{2787C6C0-F0E6-4A56-9426-2F11C4D86822}" srcOrd="5" destOrd="0" presId="urn:microsoft.com/office/officeart/2005/8/layout/pyramid2"/>
    <dgm:cxn modelId="{2B208830-6E3C-4245-8C3B-4FD5BA965AB4}" type="presParOf" srcId="{1386CFB7-D68A-4321-ACF7-8ACD3A721F41}" destId="{506BA12F-3C4B-4E1E-BB70-E7C03E3B0D07}" srcOrd="6" destOrd="0" presId="urn:microsoft.com/office/officeart/2005/8/layout/pyramid2"/>
    <dgm:cxn modelId="{0F7D4588-884A-46E0-820E-AFC676AEFDAF}" type="presParOf" srcId="{1386CFB7-D68A-4321-ACF7-8ACD3A721F41}" destId="{BC264793-699B-4767-8AB0-CF75136CC405}" srcOrd="7" destOrd="0" presId="urn:microsoft.com/office/officeart/2005/8/layout/pyramid2"/>
    <dgm:cxn modelId="{37315B4B-885E-458A-9956-BDFE2030353E}" type="presParOf" srcId="{1386CFB7-D68A-4321-ACF7-8ACD3A721F41}" destId="{52A96307-52FA-4101-A0C6-C51AA1741E7B}" srcOrd="8" destOrd="0" presId="urn:microsoft.com/office/officeart/2005/8/layout/pyramid2"/>
    <dgm:cxn modelId="{E2E5C869-F11D-4233-ACE0-775A2FE4929A}" type="presParOf" srcId="{1386CFB7-D68A-4321-ACF7-8ACD3A721F41}" destId="{86387CB0-1C91-4263-A3BF-CE87F02E90E9}" srcOrd="9" destOrd="0" presId="urn:microsoft.com/office/officeart/2005/8/layout/pyramid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254B6-231B-4BB7-B934-7776CB602AFC}">
      <dsp:nvSpPr>
        <dsp:cNvPr id="0" name=""/>
        <dsp:cNvSpPr/>
      </dsp:nvSpPr>
      <dsp:spPr>
        <a:xfrm>
          <a:off x="-2851499" y="-439450"/>
          <a:ext cx="3402452" cy="3402452"/>
        </a:xfrm>
        <a:prstGeom prst="blockArc">
          <a:avLst>
            <a:gd name="adj1" fmla="val 18900000"/>
            <a:gd name="adj2" fmla="val 2700000"/>
            <a:gd name="adj3" fmla="val 635"/>
          </a:avLst>
        </a:prstGeom>
        <a:noFill/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8C6841-AA1C-462C-9B56-D66C51FDFF9D}">
      <dsp:nvSpPr>
        <dsp:cNvPr id="0" name=""/>
        <dsp:cNvSpPr/>
      </dsp:nvSpPr>
      <dsp:spPr>
        <a:xfrm>
          <a:off x="354237" y="252355"/>
          <a:ext cx="3392098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Кемеровская, Новосибирская, Томская, Омская, Амурская, Иркутская, Тюменская     </a:t>
          </a:r>
          <a:endParaRPr lang="ru-RU" sz="14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54237" y="252355"/>
        <a:ext cx="3392098" cy="504710"/>
      </dsp:txXfrm>
    </dsp:sp>
    <dsp:sp modelId="{AAB07EBC-5AE9-4B96-B209-E58E53B2B8D0}">
      <dsp:nvSpPr>
        <dsp:cNvPr id="0" name=""/>
        <dsp:cNvSpPr/>
      </dsp:nvSpPr>
      <dsp:spPr>
        <a:xfrm>
          <a:off x="38793" y="189266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970176-876F-4AC4-BB18-3C2A816C896B}">
      <dsp:nvSpPr>
        <dsp:cNvPr id="0" name=""/>
        <dsp:cNvSpPr/>
      </dsp:nvSpPr>
      <dsp:spPr>
        <a:xfrm>
          <a:off x="537699" y="1009420"/>
          <a:ext cx="3208635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anose="020B0606020202030204" pitchFamily="34" charset="0"/>
            </a:rPr>
            <a:t>Алтайский, Красноярский</a:t>
          </a:r>
          <a:endParaRPr lang="ru-RU" sz="1400" kern="1200" dirty="0">
            <a:latin typeface="Arial Narrow" panose="020B0606020202030204" pitchFamily="34" charset="0"/>
          </a:endParaRPr>
        </a:p>
      </dsp:txBody>
      <dsp:txXfrm>
        <a:off x="537699" y="1009420"/>
        <a:ext cx="3208635" cy="504710"/>
      </dsp:txXfrm>
    </dsp:sp>
    <dsp:sp modelId="{3A5B624B-79B3-40B0-B511-341B40984C67}">
      <dsp:nvSpPr>
        <dsp:cNvPr id="0" name=""/>
        <dsp:cNvSpPr/>
      </dsp:nvSpPr>
      <dsp:spPr>
        <a:xfrm>
          <a:off x="222255" y="946331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9E2F5F-D57C-4758-85ED-87CAC06DFB0C}">
      <dsp:nvSpPr>
        <dsp:cNvPr id="0" name=""/>
        <dsp:cNvSpPr/>
      </dsp:nvSpPr>
      <dsp:spPr>
        <a:xfrm>
          <a:off x="354237" y="1766485"/>
          <a:ext cx="3392098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anose="020B0606020202030204" pitchFamily="34" charset="0"/>
            </a:rPr>
            <a:t>Алтай, САХА (Якутия)</a:t>
          </a:r>
          <a:endParaRPr lang="ru-RU" sz="1400" kern="1200" dirty="0">
            <a:latin typeface="Arial Narrow" panose="020B0606020202030204" pitchFamily="34" charset="0"/>
          </a:endParaRPr>
        </a:p>
      </dsp:txBody>
      <dsp:txXfrm>
        <a:off x="354237" y="1766485"/>
        <a:ext cx="3392098" cy="504710"/>
      </dsp:txXfrm>
    </dsp:sp>
    <dsp:sp modelId="{F369647A-E391-4DBD-831B-E219E7798D83}">
      <dsp:nvSpPr>
        <dsp:cNvPr id="0" name=""/>
        <dsp:cNvSpPr/>
      </dsp:nvSpPr>
      <dsp:spPr>
        <a:xfrm>
          <a:off x="38793" y="1703396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204E1-F3E8-49D5-84D1-0F546DB5E629}">
      <dsp:nvSpPr>
        <dsp:cNvPr id="0" name=""/>
        <dsp:cNvSpPr/>
      </dsp:nvSpPr>
      <dsp:spPr>
        <a:xfrm>
          <a:off x="111895" y="0"/>
          <a:ext cx="5087240" cy="5087240"/>
        </a:xfrm>
        <a:prstGeom prst="triangle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FBD200-1031-4056-8E9D-5818D5005CDD}">
      <dsp:nvSpPr>
        <dsp:cNvPr id="0" name=""/>
        <dsp:cNvSpPr/>
      </dsp:nvSpPr>
      <dsp:spPr>
        <a:xfrm>
          <a:off x="2923440" y="325456"/>
          <a:ext cx="3306706" cy="4877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проблемных вопросов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47249" y="349265"/>
        <a:ext cx="3259088" cy="440110"/>
      </dsp:txXfrm>
    </dsp:sp>
    <dsp:sp modelId="{AD818983-2EA7-465F-A3DA-0E4DD5C9F405}">
      <dsp:nvSpPr>
        <dsp:cNvPr id="0" name=""/>
        <dsp:cNvSpPr/>
      </dsp:nvSpPr>
      <dsp:spPr>
        <a:xfrm>
          <a:off x="2923440" y="991521"/>
          <a:ext cx="3306706" cy="2955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исчерпывающие ответы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37870" y="1005951"/>
        <a:ext cx="3277846" cy="266736"/>
      </dsp:txXfrm>
    </dsp:sp>
    <dsp:sp modelId="{8BC39978-FFE0-4ABB-A5CB-4A964FE0C7DB}">
      <dsp:nvSpPr>
        <dsp:cNvPr id="0" name=""/>
        <dsp:cNvSpPr/>
      </dsp:nvSpPr>
      <dsp:spPr>
        <a:xfrm>
          <a:off x="2923440" y="1434986"/>
          <a:ext cx="3306706" cy="13252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результатах контрольно-надзорной деятельности по завершению отчетных периодов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88133" y="1499679"/>
        <a:ext cx="3177320" cy="1195852"/>
      </dsp:txXfrm>
    </dsp:sp>
    <dsp:sp modelId="{506BA12F-3C4B-4E1E-BB70-E7C03E3B0D07}">
      <dsp:nvSpPr>
        <dsp:cNvPr id="0" name=""/>
        <dsp:cNvSpPr/>
      </dsp:nvSpPr>
      <dsp:spPr>
        <a:xfrm>
          <a:off x="2923440" y="2925709"/>
          <a:ext cx="3306706" cy="11844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поднадзорными организациями  результатов проверок аналогичных объектов </a:t>
          </a:r>
        </a:p>
      </dsp:txBody>
      <dsp:txXfrm>
        <a:off x="2981262" y="2983531"/>
        <a:ext cx="3191062" cy="1068855"/>
      </dsp:txXfrm>
    </dsp:sp>
    <dsp:sp modelId="{52A96307-52FA-4101-A0C6-C51AA1741E7B}">
      <dsp:nvSpPr>
        <dsp:cNvPr id="0" name=""/>
        <dsp:cNvSpPr/>
      </dsp:nvSpPr>
      <dsp:spPr>
        <a:xfrm>
          <a:off x="2923440" y="4302233"/>
          <a:ext cx="3306706" cy="5908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безопасности</a:t>
          </a:r>
        </a:p>
      </dsp:txBody>
      <dsp:txXfrm>
        <a:off x="2952283" y="4331076"/>
        <a:ext cx="3249020" cy="533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09091DC9-20DA-4F5F-8AF0-660CA5BA97CC}" type="datetimeFigureOut">
              <a:rPr lang="ru-RU"/>
              <a:pPr>
                <a:defRPr/>
              </a:pPr>
              <a:t>18.08.2025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AC69847F-BC6D-415A-AB81-28E2AF0142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539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8FF5D2E2-43B2-4BBD-B40E-45E46A5417D4}" type="datetimeFigureOut">
              <a:rPr lang="ru-RU"/>
              <a:pPr>
                <a:defRPr/>
              </a:pPr>
              <a:t>18.08.2025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7863" y="4714875"/>
            <a:ext cx="54419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5DC1EF62-428B-4A55-8A49-29D4D214BF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6364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67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18.08.2025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826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18.08.2025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442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5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8" y="274645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18.08.2025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38373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18.08.2025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5011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18.08.2025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3369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18.08.2025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32054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18.08.2025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52146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18.08.2025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79315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18.08.2025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1612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18.08.2025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1903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18.08.2025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6893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6385F8-3910-43C4-A054-1DACB998716F}" type="datetime1">
              <a:rPr lang="ru-RU" smtClean="0"/>
              <a:t>18.08.2025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xmlns="" id="{D2188727-96D6-4DD2-BBAA-E46E82FD76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867128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5" name="Слайд think-cell" r:id="rId16" imgW="443" imgH="443" progId="TCLayout.ActiveDocument.1">
                  <p:embed/>
                </p:oleObj>
              </mc:Choice>
              <mc:Fallback>
                <p:oleObj name="Слайд think-cell" r:id="rId1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 hidden="1">
            <a:extLst>
              <a:ext uri="{FF2B5EF4-FFF2-40B4-BE49-F238E27FC236}">
                <a16:creationId xmlns:a16="http://schemas.microsoft.com/office/drawing/2014/main" xmlns="" id="{0758FAD8-99FF-46E4-8FE2-B6967A8D7C9B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0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cut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Colors" Target="../diagrams/colors2.xml"/><Relationship Id="rId3" Type="http://schemas.openxmlformats.org/officeDocument/2006/relationships/tags" Target="../tags/tag23.xml"/><Relationship Id="rId7" Type="http://schemas.openxmlformats.org/officeDocument/2006/relationships/oleObject" Target="../embeddings/oleObject11.bin"/><Relationship Id="rId12" Type="http://schemas.openxmlformats.org/officeDocument/2006/relationships/diagramQuickStyle" Target="../diagrams/quickStyle2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0.jpeg"/><Relationship Id="rId11" Type="http://schemas.openxmlformats.org/officeDocument/2006/relationships/diagramLayout" Target="../diagrams/layout2.xml"/><Relationship Id="rId5" Type="http://schemas.openxmlformats.org/officeDocument/2006/relationships/notesSlide" Target="../notesSlides/notesSlide10.xml"/><Relationship Id="rId10" Type="http://schemas.openxmlformats.org/officeDocument/2006/relationships/diagramData" Target="../diagrams/data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Relationship Id="rId14" Type="http://schemas.microsoft.com/office/2007/relationships/diagramDrawing" Target="../diagrams/drawing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25.xml"/><Relationship Id="rId7" Type="http://schemas.openxmlformats.org/officeDocument/2006/relationships/oleObject" Target="../embeddings/oleObject12.bin"/><Relationship Id="rId2" Type="http://schemas.openxmlformats.org/officeDocument/2006/relationships/tags" Target="../tags/tag2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1.jpe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7.xml"/><Relationship Id="rId7" Type="http://schemas.openxmlformats.org/officeDocument/2006/relationships/image" Target="../media/image1.emf"/><Relationship Id="rId2" Type="http://schemas.openxmlformats.org/officeDocument/2006/relationships/tags" Target="../tags/tag2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.bin"/><Relationship Id="rId5" Type="http://schemas.openxmlformats.org/officeDocument/2006/relationships/notesSlide" Target="../notesSlides/notesSlide12.xml"/><Relationship Id="rId10" Type="http://schemas.openxmlformats.org/officeDocument/2006/relationships/image" Target="../media/image12.png"/><Relationship Id="rId4" Type="http://schemas.openxmlformats.org/officeDocument/2006/relationships/slideLayout" Target="../slideLayouts/slideLayout2.xml"/><Relationship Id="rId9" Type="http://schemas.openxmlformats.org/officeDocument/2006/relationships/hyperlink" Target="http://www.gosuslugi.ru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Colors" Target="../diagrams/colors1.xml"/><Relationship Id="rId18" Type="http://schemas.openxmlformats.org/officeDocument/2006/relationships/image" Target="../media/image8.jpeg"/><Relationship Id="rId3" Type="http://schemas.openxmlformats.org/officeDocument/2006/relationships/tags" Target="../tags/tag9.xml"/><Relationship Id="rId7" Type="http://schemas.openxmlformats.org/officeDocument/2006/relationships/oleObject" Target="../embeddings/oleObject4.bin"/><Relationship Id="rId12" Type="http://schemas.openxmlformats.org/officeDocument/2006/relationships/diagramQuickStyle" Target="../diagrams/quickStyle1.xml"/><Relationship Id="rId17" Type="http://schemas.openxmlformats.org/officeDocument/2006/relationships/image" Target="../media/image7.jpeg"/><Relationship Id="rId2" Type="http://schemas.openxmlformats.org/officeDocument/2006/relationships/tags" Target="../tags/tag8.xml"/><Relationship Id="rId16" Type="http://schemas.openxmlformats.org/officeDocument/2006/relationships/image" Target="../media/image6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11" Type="http://schemas.openxmlformats.org/officeDocument/2006/relationships/diagramLayout" Target="../diagrams/layout1.xml"/><Relationship Id="rId5" Type="http://schemas.openxmlformats.org/officeDocument/2006/relationships/notesSlide" Target="../notesSlides/notesSlide3.xml"/><Relationship Id="rId15" Type="http://schemas.openxmlformats.org/officeDocument/2006/relationships/image" Target="../media/image5.jpeg"/><Relationship Id="rId10" Type="http://schemas.openxmlformats.org/officeDocument/2006/relationships/diagramData" Target="../diagrams/data1.xml"/><Relationship Id="rId19" Type="http://schemas.openxmlformats.org/officeDocument/2006/relationships/image" Target="../media/image9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1.xml"/><Relationship Id="rId7" Type="http://schemas.openxmlformats.org/officeDocument/2006/relationships/image" Target="../media/image1.emf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.xml"/><Relationship Id="rId7" Type="http://schemas.openxmlformats.org/officeDocument/2006/relationships/image" Target="../media/image1.emf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image" Target="../media/image1.emf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7.xml"/><Relationship Id="rId7" Type="http://schemas.openxmlformats.org/officeDocument/2006/relationships/image" Target="../media/image1.emf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9.xml"/><Relationship Id="rId7" Type="http://schemas.openxmlformats.org/officeDocument/2006/relationships/image" Target="../media/image1.emf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1.xml"/><Relationship Id="rId7" Type="http://schemas.openxmlformats.org/officeDocument/2006/relationships/image" Target="../media/image1.emf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xmlns="" id="{9FBD7EB6-6836-4930-BBEE-6F52CA87AE7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17770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9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>
            <a:extLst>
              <a:ext uri="{FF2B5EF4-FFF2-40B4-BE49-F238E27FC236}">
                <a16:creationId xmlns:a16="http://schemas.microsoft.com/office/drawing/2014/main" xmlns="" id="{FC32112C-6258-4DAD-963F-B0D13D7ECCB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9034" y="5517232"/>
            <a:ext cx="9150350" cy="1080120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исполняющий обязанности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 управления А.А.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Плешивцев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1690689"/>
            <a:ext cx="9906000" cy="714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0" dirty="0"/>
          </a:p>
        </p:txBody>
      </p:sp>
      <p:pic>
        <p:nvPicPr>
          <p:cNvPr id="15364" name="Picture 41" descr="fsetan_emblema200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57675" y="98661"/>
            <a:ext cx="1412875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670550" y="567635"/>
            <a:ext cx="39629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80000"/>
              </a:lnSpc>
            </a:pPr>
            <a:endParaRPr lang="ru-RU" sz="1600" dirty="0">
              <a:latin typeface="Cambria" pitchFamily="18" charset="0"/>
            </a:endParaRP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Сибирское управление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Федеральной службы по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экологическому, технологическому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и атомному надзору</a:t>
            </a:r>
          </a:p>
        </p:txBody>
      </p:sp>
      <p:grpSp>
        <p:nvGrpSpPr>
          <p:cNvPr id="10" name="Группа 34"/>
          <p:cNvGrpSpPr/>
          <p:nvPr/>
        </p:nvGrpSpPr>
        <p:grpSpPr>
          <a:xfrm>
            <a:off x="0" y="367094"/>
            <a:ext cx="8915400" cy="403541"/>
            <a:chOff x="35496" y="332656"/>
            <a:chExt cx="9107488" cy="419795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35496" y="476672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1F497D">
                    <a:lumMod val="60000"/>
                    <a:lumOff val="40000"/>
                  </a:srgbClr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5496" y="620688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5496" y="332656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ysClr val="window" lastClr="FFFFFF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15367" name="Заголовок 1"/>
          <p:cNvSpPr>
            <a:spLocks/>
          </p:cNvSpPr>
          <p:nvPr/>
        </p:nvSpPr>
        <p:spPr bwMode="auto">
          <a:xfrm>
            <a:off x="1" y="770634"/>
            <a:ext cx="3584847" cy="99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lnSpc>
                <a:spcPct val="80000"/>
              </a:lnSpc>
            </a:pPr>
            <a:endParaRPr lang="ru-RU" sz="1800" dirty="0"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dirty="0">
                <a:latin typeface="Cambria" pitchFamily="18" charset="0"/>
              </a:rPr>
              <a:t>  РОСТЕХНАДЗОР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64568" y="2204864"/>
            <a:ext cx="8265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убличное обсуждение 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реализации приоритетной   программы </a:t>
            </a:r>
            <a:endParaRPr lang="ru-RU" sz="3600" b="1" dirty="0" smtClean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 контрольно-надзорной деятельности»</a:t>
            </a:r>
          </a:p>
        </p:txBody>
      </p:sp>
    </p:spTree>
    <p:extLst>
      <p:ext uri="{BB962C8B-B14F-4D97-AF65-F5344CB8AC3E}">
        <p14:creationId xmlns:p14="http://schemas.microsoft.com/office/powerpoint/2010/main" val="121690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9" name="Picture 15" descr="https://wolfsdorf.com/wp-content/uploads/2020/05/shutterstock_524856742-1-mi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85" y="770635"/>
            <a:ext cx="9157185" cy="610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580838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1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30953"/>
            <a:ext cx="8915400" cy="1202263"/>
            <a:chOff x="35496" y="-17026"/>
            <a:chExt cx="9107488" cy="1250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-17026"/>
              <a:ext cx="4315393" cy="1250688"/>
              <a:chOff x="35496" y="-17026"/>
              <a:chExt cx="4315393" cy="1250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-17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5805266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10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32521" y="813364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ПУБЛИЧНЫХ ОБСУЖДЕНИЯХ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1460035110"/>
              </p:ext>
            </p:extLst>
          </p:nvPr>
        </p:nvGraphicFramePr>
        <p:xfrm>
          <a:off x="466630" y="1294088"/>
          <a:ext cx="6573990" cy="508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7" name="Прямоугольник 16"/>
          <p:cNvSpPr/>
          <p:nvPr/>
        </p:nvSpPr>
        <p:spPr>
          <a:xfrm rot="17797043">
            <a:off x="57722" y="3593030"/>
            <a:ext cx="46069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обсуждения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90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C:\Users\od.derksen\Desktop\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176362"/>
            <a:ext cx="5078857" cy="648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110315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8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11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244896" y="1340768"/>
            <a:ext cx="43780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</a:t>
            </a:r>
            <a:r>
              <a:rPr lang="ru-RU" sz="16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Досудебном порядке </a:t>
            </a:r>
            <a:r>
              <a:rPr lang="ru-RU" sz="16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подачи жалобы</a:t>
            </a:r>
            <a:endParaRPr kumimoji="0" lang="ru-RU" sz="16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5596" y="1935847"/>
            <a:ext cx="463740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/>
              <a:t>Подать обращение для досудебного обжалования можно на ЕПГУ с помощью сервиса «Жалоба на решение контрольного органа». Для этого </a:t>
            </a:r>
            <a:r>
              <a:rPr lang="ru-RU" sz="1400" b="0" dirty="0" smtClean="0"/>
              <a:t>нужно:</a:t>
            </a:r>
          </a:p>
          <a:p>
            <a:r>
              <a:rPr lang="ru-RU" sz="1400" b="0" dirty="0" smtClean="0"/>
              <a:t>авторизоваться </a:t>
            </a:r>
            <a:r>
              <a:rPr lang="ru-RU" sz="1400" b="0" dirty="0"/>
              <a:t>на портале, </a:t>
            </a:r>
            <a:endParaRPr lang="ru-RU" sz="1400" b="0" dirty="0" smtClean="0"/>
          </a:p>
          <a:p>
            <a:r>
              <a:rPr lang="ru-RU" sz="1400" b="0" dirty="0" smtClean="0"/>
              <a:t>заполнить </a:t>
            </a:r>
            <a:r>
              <a:rPr lang="ru-RU" sz="1400" b="0" dirty="0"/>
              <a:t>форму с указанием номера проверки из Единого реестра проверок или раздела личного кабинета ЕПГУ «Контроль и надзор», </a:t>
            </a:r>
            <a:endParaRPr lang="ru-RU" sz="1400" b="0" dirty="0" smtClean="0"/>
          </a:p>
          <a:p>
            <a:r>
              <a:rPr lang="ru-RU" sz="1400" b="0" dirty="0" smtClean="0"/>
              <a:t>отправить </a:t>
            </a:r>
            <a:r>
              <a:rPr lang="ru-RU" sz="1400" b="0" dirty="0"/>
              <a:t>жалобу, подписанную усиленной квалифицированной электронной подписью.</a:t>
            </a:r>
          </a:p>
          <a:p>
            <a:endParaRPr lang="ru-RU" sz="1400" b="0" dirty="0" smtClean="0"/>
          </a:p>
          <a:p>
            <a:r>
              <a:rPr lang="ru-RU" sz="1400" b="0" dirty="0" smtClean="0"/>
              <a:t>Жалоба </a:t>
            </a:r>
            <a:r>
              <a:rPr lang="ru-RU" sz="1400" b="0" dirty="0"/>
              <a:t>на решение контрольного (надзорного) органа, действия (бездействие) его должностных лиц должна быть подана в течение </a:t>
            </a:r>
            <a:r>
              <a:rPr lang="ru-RU" sz="1400" b="0" dirty="0" smtClean="0"/>
              <a:t>30 </a:t>
            </a:r>
            <a:r>
              <a:rPr lang="ru-RU" sz="1400" b="0" dirty="0"/>
              <a:t>календарных дней со дня, когда контролируемое лицо узнало или должно было узнать о нарушении своих прав.</a:t>
            </a:r>
          </a:p>
          <a:p>
            <a:endParaRPr lang="ru-RU" sz="1400" b="0" dirty="0" smtClean="0"/>
          </a:p>
          <a:p>
            <a:r>
              <a:rPr lang="ru-RU" sz="1400" b="0" dirty="0" smtClean="0"/>
              <a:t>Жалоба </a:t>
            </a:r>
            <a:r>
              <a:rPr lang="ru-RU" sz="1400" b="0" dirty="0"/>
              <a:t>на предписание контрольного (надзорного) органа может быть подана в течение </a:t>
            </a:r>
            <a:r>
              <a:rPr lang="ru-RU" sz="1400" b="0" dirty="0" smtClean="0"/>
              <a:t>10 </a:t>
            </a:r>
            <a:r>
              <a:rPr lang="ru-RU" sz="1400" b="0" dirty="0"/>
              <a:t>рабочих дней с момента получения контролируемым лицом предписания.</a:t>
            </a:r>
          </a:p>
        </p:txBody>
      </p:sp>
    </p:spTree>
    <p:extLst>
      <p:ext uri="{BB962C8B-B14F-4D97-AF65-F5344CB8AC3E}">
        <p14:creationId xmlns:p14="http://schemas.microsoft.com/office/powerpoint/2010/main" val="236309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07947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5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12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877380" y="770635"/>
            <a:ext cx="83240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Государственные услуги в электронной форме</a:t>
            </a:r>
            <a:endParaRPr kumimoji="0" lang="ru-RU" sz="16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4045" y="1556792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0" dirty="0"/>
              <a:t>Преимущества получения государственных услуг в электронной форме через </a:t>
            </a:r>
            <a:r>
              <a:rPr lang="ru-RU" sz="1800" b="0" dirty="0">
                <a:hlinkClick r:id="rId9"/>
              </a:rPr>
              <a:t>Единый портал государственных и муниципальных услуг/функций</a:t>
            </a:r>
            <a:r>
              <a:rPr lang="ru-RU" sz="1800" b="0" dirty="0"/>
              <a:t>: </a:t>
            </a:r>
            <a:br>
              <a:rPr lang="ru-RU" sz="1800" b="0" dirty="0"/>
            </a:br>
            <a:r>
              <a:rPr lang="ru-RU" sz="1800" b="0" dirty="0"/>
              <a:t/>
            </a:r>
            <a:br>
              <a:rPr lang="ru-RU" sz="1800" b="0" dirty="0"/>
            </a:br>
            <a:r>
              <a:rPr lang="ru-RU" sz="1800" b="0" dirty="0"/>
              <a:t>- </a:t>
            </a:r>
            <a:r>
              <a:rPr lang="ru-RU" sz="1800" b="0" dirty="0" smtClean="0"/>
              <a:t>   круглосуточная </a:t>
            </a:r>
            <a:r>
              <a:rPr lang="ru-RU" sz="1800" b="0" dirty="0"/>
              <a:t>доступность</a:t>
            </a:r>
            <a:r>
              <a:rPr lang="ru-RU" sz="1800" b="0" dirty="0" smtClean="0"/>
              <a:t>;</a:t>
            </a:r>
          </a:p>
          <a:p>
            <a:endParaRPr lang="ru-RU" sz="1800" b="0" dirty="0"/>
          </a:p>
          <a:p>
            <a:pPr marL="285750" indent="-285750">
              <a:buFontTx/>
              <a:buChar char="-"/>
            </a:pPr>
            <a:r>
              <a:rPr lang="ru-RU" sz="1800" b="0" dirty="0" smtClean="0"/>
              <a:t>возможность </a:t>
            </a:r>
            <a:r>
              <a:rPr lang="ru-RU" sz="1800" b="0" dirty="0"/>
              <a:t>получения услуги из любого удобного места</a:t>
            </a:r>
            <a:r>
              <a:rPr lang="ru-RU" sz="1800" b="0" dirty="0" smtClean="0"/>
              <a:t>;</a:t>
            </a:r>
          </a:p>
          <a:p>
            <a:pPr marL="285750" indent="-285750">
              <a:buFontTx/>
              <a:buChar char="-"/>
            </a:pPr>
            <a:endParaRPr lang="ru-RU" sz="1800" b="0" dirty="0"/>
          </a:p>
          <a:p>
            <a:pPr marL="285750" indent="-285750">
              <a:buFontTx/>
              <a:buChar char="-"/>
            </a:pPr>
            <a:r>
              <a:rPr lang="ru-RU" sz="1800" b="0" dirty="0" smtClean="0"/>
              <a:t>оперативный </a:t>
            </a:r>
            <a:r>
              <a:rPr lang="ru-RU" sz="1800" b="0" dirty="0"/>
              <a:t>и бесконтактный документооборот</a:t>
            </a:r>
            <a:r>
              <a:rPr lang="ru-RU" sz="1800" b="0" dirty="0" smtClean="0"/>
              <a:t>;</a:t>
            </a:r>
          </a:p>
          <a:p>
            <a:pPr marL="285750" indent="-285750">
              <a:buFontTx/>
              <a:buChar char="-"/>
            </a:pPr>
            <a:endParaRPr lang="ru-RU" sz="1800" b="0" dirty="0"/>
          </a:p>
          <a:p>
            <a:pPr marL="285750" indent="-285750">
              <a:buFontTx/>
              <a:buChar char="-"/>
            </a:pPr>
            <a:r>
              <a:rPr lang="ru-RU" sz="1800" b="0" dirty="0" smtClean="0"/>
              <a:t>прозрачность </a:t>
            </a:r>
            <a:r>
              <a:rPr lang="ru-RU" sz="1800" b="0" dirty="0"/>
              <a:t>оказания государственных услуг</a:t>
            </a:r>
            <a:r>
              <a:rPr lang="ru-RU" sz="1800" b="0" dirty="0" smtClean="0"/>
              <a:t>;</a:t>
            </a:r>
          </a:p>
          <a:p>
            <a:pPr marL="285750" indent="-285750">
              <a:buFontTx/>
              <a:buChar char="-"/>
            </a:pPr>
            <a:endParaRPr lang="ru-RU" sz="1800" b="0" dirty="0"/>
          </a:p>
          <a:p>
            <a:r>
              <a:rPr lang="ru-RU" sz="1800" b="0"/>
              <a:t>- </a:t>
            </a:r>
            <a:r>
              <a:rPr lang="ru-RU" sz="1800" b="0" smtClean="0"/>
              <a:t>   повышение </a:t>
            </a:r>
            <a:r>
              <a:rPr lang="ru-RU" sz="1800" b="0" dirty="0"/>
              <a:t>качества и оперативности принимаемых решений за счёт обеспечения электронного взаимодействия между ведомствами в процессе оказания государственной услуги.</a:t>
            </a:r>
          </a:p>
        </p:txBody>
      </p:sp>
      <p:pic>
        <p:nvPicPr>
          <p:cNvPr id="20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9" y="2276872"/>
            <a:ext cx="515421" cy="51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" y="2896963"/>
            <a:ext cx="515421" cy="51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3" y="3412384"/>
            <a:ext cx="515421" cy="51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95" y="3927805"/>
            <a:ext cx="515421" cy="51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3" y="4466852"/>
            <a:ext cx="515421" cy="51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26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707082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18" name="Объект 17" hidden="1">
                        <a:extLst>
                          <a:ext uri="{FF2B5EF4-FFF2-40B4-BE49-F238E27FC236}">
                            <a16:creationId xmlns:a16="http://schemas.microsoft.com/office/drawing/2014/main" xmlns="" id="{3E034962-BA4C-41F2-8250-7BFD29424A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933365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РАССМАТРИВАЕМЫХ ВОПРОСАХ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27427" y="1500334"/>
            <a:ext cx="78095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 Narrow" panose="020B0606020202030204" pitchFamily="34" charset="0"/>
              </a:rPr>
              <a:t>О результатах правоприменительной практики Сибирского управления Ростехнадзора за </a:t>
            </a:r>
            <a:r>
              <a:rPr lang="en-US" sz="2000" dirty="0">
                <a:latin typeface="Arial Narrow" panose="020B0606020202030204" pitchFamily="34" charset="0"/>
              </a:rPr>
              <a:t>II </a:t>
            </a:r>
            <a:r>
              <a:rPr lang="ru-RU" sz="2000" dirty="0">
                <a:latin typeface="Arial Narrow" panose="020B0606020202030204" pitchFamily="34" charset="0"/>
              </a:rPr>
              <a:t>квартал 2025 года. 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О</a:t>
            </a:r>
            <a:r>
              <a:rPr lang="ru-RU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>
                <a:latin typeface="Arial Narrow" panose="020B0606020202030204" pitchFamily="34" charset="0"/>
              </a:rPr>
              <a:t>нарушениях требований промышленной безопасности, связанных с хранением и (или) транспортированием аммиачной селитры в форме </a:t>
            </a:r>
            <a:r>
              <a:rPr lang="ru-RU" sz="2000" dirty="0" smtClean="0">
                <a:latin typeface="Arial Narrow" panose="020B0606020202030204" pitchFamily="34" charset="0"/>
              </a:rPr>
              <a:t>удобрений.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sz="2000" dirty="0" smtClean="0">
              <a:latin typeface="Arial Narrow" panose="020B0606020202030204" pitchFamily="34" charset="0"/>
            </a:endParaRPr>
          </a:p>
          <a:p>
            <a:r>
              <a:rPr lang="ru-RU" sz="2000" dirty="0" smtClean="0">
                <a:latin typeface="Arial Narrow" panose="020B0606020202030204" pitchFamily="34" charset="0"/>
              </a:rPr>
              <a:t>По</a:t>
            </a:r>
            <a:r>
              <a:rPr lang="ru-RU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>
                <a:latin typeface="Arial Narrow" panose="020B0606020202030204" pitchFamily="34" charset="0"/>
              </a:rPr>
              <a:t>вопросам профилактики и противодействия коррупции.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</p:txBody>
      </p:sp>
      <p:pic>
        <p:nvPicPr>
          <p:cNvPr id="3102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2348880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30" y="3487845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1340768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36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 descr="C:\Users\derksenod\Desktop\Рисунок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80" y="4455099"/>
            <a:ext cx="3313346" cy="240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408880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4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39248" y="64195"/>
            <a:ext cx="8954649" cy="1169021"/>
            <a:chOff x="-4599" y="17555"/>
            <a:chExt cx="9147583" cy="1216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-4599" y="17555"/>
              <a:ext cx="4315393" cy="1216107"/>
              <a:chOff x="-4599" y="17555"/>
              <a:chExt cx="4315393" cy="1216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-4599" y="17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8120" y="5916285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17081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СИБИРСКОМ УПРАВЛЕНИИ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4045" y="1320655"/>
            <a:ext cx="83454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Территориальный орган межрегионального уровня, осуществляющий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функции </a:t>
            </a:r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Ростехнадзора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в установленной сфере деятельности на территориях </a:t>
            </a:r>
            <a:endParaRPr lang="ru-RU" sz="2000" b="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11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субъектов Российской </a:t>
            </a:r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Федерации:</a:t>
            </a:r>
            <a:endParaRPr lang="ru-RU" sz="2000" b="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3772135406"/>
              </p:ext>
            </p:extLst>
          </p:nvPr>
        </p:nvGraphicFramePr>
        <p:xfrm>
          <a:off x="-14282" y="2348883"/>
          <a:ext cx="3777192" cy="2523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8556" y="2724720"/>
            <a:ext cx="6303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 Narrow" panose="020B0606020202030204" pitchFamily="34" charset="0"/>
              </a:rPr>
              <a:t>Область</a:t>
            </a:r>
            <a:endParaRPr lang="ru-RU" sz="1000" dirty="0">
              <a:latin typeface="Arial Narrow" panose="020B0606020202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6998" y="3501008"/>
            <a:ext cx="4603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Arial Narrow" panose="020B0606020202030204" pitchFamily="34" charset="0"/>
              </a:rPr>
              <a:t>Край</a:t>
            </a:r>
            <a:endParaRPr lang="ru-RU" sz="1100" dirty="0">
              <a:latin typeface="Arial Narrow" panose="020B0606020202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37016" y="4224267"/>
            <a:ext cx="74090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>
                <a:latin typeface="Arial Narrow" panose="020B0606020202030204" pitchFamily="34" charset="0"/>
              </a:rPr>
              <a:t>Республика</a:t>
            </a:r>
            <a:endParaRPr lang="ru-RU" sz="900" dirty="0">
              <a:latin typeface="Arial Narrow" panose="020B0606020202030204" pitchFamily="34" charset="0"/>
            </a:endParaRPr>
          </a:p>
        </p:txBody>
      </p:sp>
      <p:pic>
        <p:nvPicPr>
          <p:cNvPr id="23" name="Picture 6" descr="https://s0.rbk.ru/v6_top_pics/resized/1180xH/media/img/6/20/755785577973206.jpe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889" y="5339692"/>
            <a:ext cx="2658771" cy="151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551" y="2700582"/>
            <a:ext cx="2175259" cy="1160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8" descr="C:\Users\derksenod\Desktop\РАЗНОЕ\2017г\ПУБЛИЧНЫЕ\Подготовка к публичному меропр - 2\9. Презентация Управления\Для создания презентации\48628190b0d050e5a03002dba3745274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210" y="5663009"/>
            <a:ext cx="1678271" cy="103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3782870" y="4717165"/>
            <a:ext cx="0" cy="187220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639" name="Picture 63" descr="http://www.kolmar.ru/upload/iblock/ab6/ab612306d1c2cd3555e88398f7e9c375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002" y="2677584"/>
            <a:ext cx="3260239" cy="217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C:\Users\derksenod\Desktop\РАЗНОЕ\2017г\ПУБЛИЧНЫЕ\Подготовка к публичному меропр - 2\9. Презентация Управления\Для создания презентации\Красивые фото\Алтай, котло\DJI_0658_1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160" y="4080899"/>
            <a:ext cx="1962671" cy="1357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2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865308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5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71950"/>
            <a:ext cx="8915400" cy="1161264"/>
            <a:chOff x="35496" y="25624"/>
            <a:chExt cx="9107488" cy="1208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25624"/>
              <a:ext cx="4315393" cy="1208038"/>
              <a:chOff x="35496" y="25624"/>
              <a:chExt cx="4315393" cy="1208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25624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5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4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ОБ ОСНОВНЫХ ПОКАЗАТЕЛЯХ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626393"/>
              </p:ext>
            </p:extLst>
          </p:nvPr>
        </p:nvGraphicFramePr>
        <p:xfrm>
          <a:off x="268624" y="1340769"/>
          <a:ext cx="9364895" cy="4503119"/>
        </p:xfrm>
        <a:graphic>
          <a:graphicData uri="http://schemas.openxmlformats.org/drawingml/2006/table">
            <a:tbl>
              <a:tblPr/>
              <a:tblGrid>
                <a:gridCol w="758037"/>
                <a:gridCol w="4437665"/>
                <a:gridCol w="1389731"/>
                <a:gridCol w="1389731"/>
                <a:gridCol w="1389731"/>
              </a:tblGrid>
              <a:tr h="3457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17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проверок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пл.и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+56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плановых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внеплановых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постоянный надзор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3055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по иным основаниям (по обращениям, приемка, пуск)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5221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-1530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выявленных нарушений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18726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-606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административных наказаний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2596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-368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дисквалификаций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предупреждений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-175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административных штрафов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наложенных административных штрафов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92904,9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106040,2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+13135,3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взысканных административных штрафов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45307,4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52974,8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+7667,4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9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762847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8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28540"/>
            <a:ext cx="8915400" cy="1204674"/>
            <a:chOff x="35496" y="-19534"/>
            <a:chExt cx="9107488" cy="1253196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-19534"/>
              <a:ext cx="4315393" cy="1253196"/>
              <a:chOff x="35496" y="-19534"/>
              <a:chExt cx="4315393" cy="1253196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-19534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5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5" y="707304"/>
            <a:ext cx="80380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Краткая статистика </a:t>
            </a: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показателей надзорной деятельности по видам надзора</a:t>
            </a:r>
            <a:endParaRPr kumimoji="0" lang="ru-RU" sz="20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171028"/>
              </p:ext>
            </p:extLst>
          </p:nvPr>
        </p:nvGraphicFramePr>
        <p:xfrm>
          <a:off x="344488" y="1428932"/>
          <a:ext cx="9289031" cy="5151904"/>
        </p:xfrm>
        <a:graphic>
          <a:graphicData uri="http://schemas.openxmlformats.org/drawingml/2006/table">
            <a:tbl>
              <a:tblPr/>
              <a:tblGrid>
                <a:gridCol w="526057"/>
                <a:gridCol w="2656750"/>
                <a:gridCol w="1305853"/>
                <a:gridCol w="810452"/>
                <a:gridCol w="935138"/>
                <a:gridCol w="561083"/>
                <a:gridCol w="1246849"/>
                <a:gridCol w="1246849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Промышленная безопасность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надзор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Тепло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энергетика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ГТС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Строительный надзор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Надзор за лифтами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проверок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пл.и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плановых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внеплан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., из них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пост.надзор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по иным основаниям (по обращениям, приемка, пуск)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выявленных нарушений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административных наказаний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9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дисквалификаций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предупреждений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административных штрафов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наложенных административных штрафов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98718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взысканных административных штрафов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49748,4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84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40613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3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7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2" y="5949280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877380" y="770635"/>
            <a:ext cx="6451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работе по профилактике нарушений</a:t>
            </a:r>
            <a:endParaRPr kumimoji="0" lang="ru-RU" sz="20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7380" y="6112363"/>
            <a:ext cx="83194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cap="all" dirty="0"/>
              <a:t>Наказание не является целью, цель – профилактика!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77379" y="3861048"/>
            <a:ext cx="8262951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ts val="2500"/>
              </a:lnSpc>
              <a:spcAft>
                <a:spcPts val="0"/>
              </a:spcAft>
            </a:pPr>
            <a:r>
              <a:rPr lang="ru-RU" sz="1600" b="0" dirty="0" smtClean="0">
                <a:latin typeface="Times New Roman"/>
                <a:ea typeface="Times New Roman"/>
              </a:rPr>
              <a:t>За </a:t>
            </a:r>
            <a:r>
              <a:rPr lang="en-US" sz="1600" b="0" dirty="0" smtClean="0">
                <a:latin typeface="Times New Roman"/>
                <a:ea typeface="Times New Roman"/>
              </a:rPr>
              <a:t>II </a:t>
            </a:r>
            <a:r>
              <a:rPr lang="ru-RU" sz="1600" b="0" dirty="0">
                <a:latin typeface="Times New Roman"/>
                <a:ea typeface="Times New Roman"/>
              </a:rPr>
              <a:t>квартал 2025 года </a:t>
            </a:r>
            <a:r>
              <a:rPr lang="ru-RU" sz="1600" b="0" dirty="0" smtClean="0">
                <a:latin typeface="Times New Roman"/>
                <a:ea typeface="Times New Roman"/>
              </a:rPr>
              <a:t>Управлением </a:t>
            </a:r>
            <a:r>
              <a:rPr lang="ru-RU" sz="1600" b="0" dirty="0">
                <a:latin typeface="Times New Roman"/>
                <a:ea typeface="Times New Roman"/>
              </a:rPr>
              <a:t>объявлено </a:t>
            </a:r>
            <a:r>
              <a:rPr lang="ru-RU" sz="1600" b="0" dirty="0">
                <a:latin typeface="Times New Roman"/>
                <a:ea typeface="Times New Roman"/>
              </a:rPr>
              <a:t>1084 предостережений о недопустимости нарушения обязательных требований: 474 – по промышленной безопасности; 423 – при осуществлении энергетического надзора; 30 – при надзоре за ГТС; 1 – при </a:t>
            </a:r>
            <a:r>
              <a:rPr lang="ru-RU" sz="1600" b="0" dirty="0" err="1">
                <a:latin typeface="Times New Roman"/>
                <a:ea typeface="Times New Roman"/>
              </a:rPr>
              <a:t>стройнадзоре</a:t>
            </a:r>
            <a:r>
              <a:rPr lang="ru-RU" sz="1600" b="0" dirty="0">
                <a:latin typeface="Times New Roman"/>
                <a:ea typeface="Times New Roman"/>
              </a:rPr>
              <a:t>; 85 – в теплоэнергетике (за аналогичный период 2024 г. - 920 предостережений) проведено 20 профилактических визитов и 3826 профилактических мероприятий в виде консультирования поднадзорных субъектов.</a:t>
            </a:r>
            <a:endParaRPr lang="ru-RU" sz="1600" b="0" dirty="0">
              <a:effectLst/>
              <a:latin typeface="Times New Roman"/>
              <a:ea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99466" y="1233214"/>
            <a:ext cx="6130033" cy="227754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21650">
                <a:schemeClr val="accent6">
                  <a:lumMod val="20000"/>
                  <a:lumOff val="80000"/>
                </a:schemeClr>
              </a:gs>
              <a:gs pos="50000">
                <a:srgbClr val="FFFFFF"/>
              </a:gs>
              <a:gs pos="99000">
                <a:schemeClr val="bg1">
                  <a:lumMod val="95000"/>
                </a:schemeClr>
              </a:gs>
            </a:gsLst>
            <a:lin ang="0" scaled="1"/>
            <a:tileRect/>
          </a:gradFill>
        </p:spPr>
        <p:txBody>
          <a:bodyPr wrap="square">
            <a:spAutoFit/>
          </a:bodyPr>
          <a:lstStyle/>
          <a:p>
            <a:r>
              <a:rPr lang="ru-RU" sz="1800" dirty="0" smtClean="0"/>
              <a:t>Профилактические мероприятия (ст. 45 248-ФЗ)</a:t>
            </a:r>
          </a:p>
          <a:p>
            <a:endParaRPr lang="ru-RU" dirty="0"/>
          </a:p>
          <a:p>
            <a:r>
              <a:rPr lang="ru-RU" sz="1600" dirty="0"/>
              <a:t>1) информирование;</a:t>
            </a:r>
          </a:p>
          <a:p>
            <a:r>
              <a:rPr lang="ru-RU" sz="1600" dirty="0"/>
              <a:t>2) обобщение правоприменительной практики;</a:t>
            </a:r>
          </a:p>
          <a:p>
            <a:r>
              <a:rPr lang="ru-RU" sz="1600" dirty="0"/>
              <a:t>3) меры стимулирования добросовестности;</a:t>
            </a:r>
          </a:p>
          <a:p>
            <a:r>
              <a:rPr lang="ru-RU" sz="1600" dirty="0"/>
              <a:t>4) объявление предостережения;</a:t>
            </a:r>
          </a:p>
          <a:p>
            <a:r>
              <a:rPr lang="ru-RU" sz="1600" dirty="0"/>
              <a:t>5) консультирование;</a:t>
            </a:r>
          </a:p>
          <a:p>
            <a:r>
              <a:rPr lang="ru-RU" sz="1600" dirty="0"/>
              <a:t>6) </a:t>
            </a:r>
            <a:r>
              <a:rPr lang="ru-RU" sz="1600" dirty="0" err="1"/>
              <a:t>самообследование</a:t>
            </a:r>
            <a:r>
              <a:rPr lang="ru-RU" sz="1600" dirty="0"/>
              <a:t>;</a:t>
            </a:r>
          </a:p>
          <a:p>
            <a:r>
              <a:rPr lang="ru-RU" sz="1600" dirty="0"/>
              <a:t>7) профилактический визит.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20382" y="3716263"/>
            <a:ext cx="86334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877380" y="6669360"/>
            <a:ext cx="8262951" cy="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63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5848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2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5612" y="34796"/>
            <a:ext cx="8921013" cy="1198418"/>
            <a:chOff x="29762" y="-13026"/>
            <a:chExt cx="9113222" cy="1246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9762" y="-13026"/>
              <a:ext cx="4315393" cy="1246688"/>
              <a:chOff x="29762" y="-13026"/>
              <a:chExt cx="4315393" cy="1246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9762" y="-13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7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4" y="770635"/>
            <a:ext cx="83980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смертельном травматизме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на поднадзорных предприятиях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8624" y="1233214"/>
            <a:ext cx="943690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u="sng" dirty="0"/>
              <a:t>Несчастные случаи за </a:t>
            </a:r>
            <a:r>
              <a:rPr lang="en-US" sz="2000" b="0" u="sng" dirty="0" smtClean="0"/>
              <a:t>II</a:t>
            </a:r>
            <a:r>
              <a:rPr lang="ru-RU" sz="2000" b="0" u="sng" dirty="0" smtClean="0"/>
              <a:t> </a:t>
            </a:r>
            <a:r>
              <a:rPr lang="ru-RU" sz="2000" b="0" u="sng" dirty="0" smtClean="0"/>
              <a:t>квартал 2025 </a:t>
            </a:r>
            <a:r>
              <a:rPr lang="ru-RU" sz="2000" b="0" u="sng" dirty="0"/>
              <a:t>г.:</a:t>
            </a:r>
            <a:r>
              <a:rPr lang="ru-RU" sz="2000" b="0" dirty="0"/>
              <a:t> </a:t>
            </a:r>
            <a:endParaRPr lang="ru-RU" sz="2000" b="0" dirty="0" smtClean="0"/>
          </a:p>
          <a:p>
            <a:endParaRPr lang="ru-RU" sz="2000" b="0" dirty="0" smtClean="0"/>
          </a:p>
          <a:p>
            <a:r>
              <a:rPr lang="ru-RU" sz="1800" b="0" dirty="0"/>
              <a:t>1. 24.12.2024 (умер 02.01.2025) АО «ЕВРАЗ ЗСМК» </a:t>
            </a:r>
            <a:r>
              <a:rPr lang="ru-RU" sz="1800" b="0" dirty="0" err="1"/>
              <a:t>Абагурская</a:t>
            </a:r>
            <a:r>
              <a:rPr lang="ru-RU" sz="1800" b="0" dirty="0"/>
              <a:t> обогатительная </a:t>
            </a:r>
            <a:r>
              <a:rPr lang="ru-RU" sz="1800" b="0" dirty="0" smtClean="0"/>
              <a:t>фабрика.</a:t>
            </a:r>
            <a:endParaRPr lang="ru-RU" sz="1800" b="0" dirty="0"/>
          </a:p>
          <a:p>
            <a:endParaRPr lang="ru-RU" sz="800" b="0" dirty="0" smtClean="0"/>
          </a:p>
          <a:p>
            <a:r>
              <a:rPr lang="ru-RU" sz="1800" b="0" dirty="0" smtClean="0"/>
              <a:t>2</a:t>
            </a:r>
            <a:r>
              <a:rPr lang="ru-RU" sz="1800" b="0" dirty="0"/>
              <a:t>. 05.01.2025 ООО «Шахта </a:t>
            </a:r>
            <a:r>
              <a:rPr lang="ru-RU" sz="1800" b="0" dirty="0" err="1"/>
              <a:t>Спиридоновская</a:t>
            </a:r>
            <a:r>
              <a:rPr lang="ru-RU" sz="1800" b="0" dirty="0" smtClean="0"/>
              <a:t>».</a:t>
            </a:r>
            <a:endParaRPr lang="ru-RU" sz="1800" b="0" dirty="0"/>
          </a:p>
          <a:p>
            <a:endParaRPr lang="ru-RU" sz="800" b="0" dirty="0" smtClean="0"/>
          </a:p>
          <a:p>
            <a:r>
              <a:rPr lang="ru-RU" sz="1800" b="0" dirty="0" smtClean="0"/>
              <a:t>3</a:t>
            </a:r>
            <a:r>
              <a:rPr lang="ru-RU" sz="1800" b="0" dirty="0"/>
              <a:t>. 4. 14.01.2025 – ООО «</a:t>
            </a:r>
            <a:r>
              <a:rPr lang="ru-RU" sz="1800" b="0" dirty="0" err="1"/>
              <a:t>Кузбасспецвзрыв</a:t>
            </a:r>
            <a:r>
              <a:rPr lang="ru-RU" sz="1800" b="0" dirty="0"/>
              <a:t>» карьер «Камень» ООО «АТП «Загородное</a:t>
            </a:r>
            <a:r>
              <a:rPr lang="ru-RU" sz="1800" b="0" dirty="0" smtClean="0"/>
              <a:t>».</a:t>
            </a:r>
            <a:endParaRPr lang="ru-RU" sz="1800" b="0" dirty="0"/>
          </a:p>
          <a:p>
            <a:endParaRPr lang="ru-RU" sz="800" b="0" dirty="0" smtClean="0"/>
          </a:p>
          <a:p>
            <a:r>
              <a:rPr lang="ru-RU" sz="1800" b="0" dirty="0" smtClean="0"/>
              <a:t>5</a:t>
            </a:r>
            <a:r>
              <a:rPr lang="ru-RU" sz="1800" b="0" dirty="0"/>
              <a:t>. 15.02.2025 - АО </a:t>
            </a:r>
            <a:r>
              <a:rPr lang="ru-RU" sz="1800" b="0" dirty="0" smtClean="0"/>
              <a:t>«СУЭК-Кузбасс» </a:t>
            </a:r>
            <a:r>
              <a:rPr lang="ru-RU" sz="1800" b="0" dirty="0"/>
              <a:t>шахта </a:t>
            </a:r>
            <a:r>
              <a:rPr lang="ru-RU" sz="1800" b="0" dirty="0" smtClean="0"/>
              <a:t>«Талдинская-Западная-2».</a:t>
            </a:r>
            <a:endParaRPr lang="ru-RU" sz="1800" b="0" dirty="0"/>
          </a:p>
          <a:p>
            <a:endParaRPr lang="ru-RU" sz="800" b="0" dirty="0" smtClean="0"/>
          </a:p>
          <a:p>
            <a:r>
              <a:rPr lang="ru-RU" sz="1800" b="0" dirty="0" smtClean="0"/>
              <a:t>6</a:t>
            </a:r>
            <a:r>
              <a:rPr lang="ru-RU" sz="1800" b="0" dirty="0"/>
              <a:t>. 23.02.2025 АО </a:t>
            </a:r>
            <a:r>
              <a:rPr lang="ru-RU" sz="1800" b="0" dirty="0" smtClean="0"/>
              <a:t>«ОУК «</a:t>
            </a:r>
            <a:r>
              <a:rPr lang="ru-RU" sz="1800" b="0" dirty="0" err="1" smtClean="0"/>
              <a:t>Южкузбассуголь</a:t>
            </a:r>
            <a:r>
              <a:rPr lang="ru-RU" sz="1800" b="0" dirty="0" smtClean="0"/>
              <a:t>» </a:t>
            </a:r>
            <a:r>
              <a:rPr lang="ru-RU" sz="1800" b="0" dirty="0"/>
              <a:t>филиал </a:t>
            </a:r>
            <a:r>
              <a:rPr lang="ru-RU" sz="1800" b="0" dirty="0" smtClean="0"/>
              <a:t>«Шахта «</a:t>
            </a:r>
            <a:r>
              <a:rPr lang="ru-RU" sz="1800" b="0" dirty="0" err="1" smtClean="0"/>
              <a:t>Ерунаковская</a:t>
            </a:r>
            <a:r>
              <a:rPr lang="ru-RU" sz="1800" b="0" dirty="0" smtClean="0"/>
              <a:t>-VIII».</a:t>
            </a:r>
            <a:endParaRPr lang="ru-RU" sz="1800" b="0" dirty="0"/>
          </a:p>
          <a:p>
            <a:endParaRPr lang="ru-RU" sz="800" b="0" dirty="0" smtClean="0"/>
          </a:p>
          <a:p>
            <a:r>
              <a:rPr lang="ru-RU" sz="1800" b="0" dirty="0" smtClean="0"/>
              <a:t>7</a:t>
            </a:r>
            <a:r>
              <a:rPr lang="ru-RU" sz="1800" b="0" dirty="0"/>
              <a:t>. 30.04.2025(обнаружен 02.06.2025) АО </a:t>
            </a:r>
            <a:r>
              <a:rPr lang="ru-RU" sz="1800" b="0" dirty="0" smtClean="0"/>
              <a:t>«АО «ЕВРАЗ ЗСМК» «</a:t>
            </a:r>
            <a:r>
              <a:rPr lang="ru-RU" sz="1800" b="0" dirty="0" err="1" smtClean="0"/>
              <a:t>Шерегешская</a:t>
            </a:r>
            <a:r>
              <a:rPr lang="ru-RU" sz="1800" b="0" dirty="0" smtClean="0"/>
              <a:t> шахта».</a:t>
            </a:r>
            <a:endParaRPr lang="ru-RU" sz="1800" b="0" dirty="0"/>
          </a:p>
          <a:p>
            <a:endParaRPr lang="ru-RU" sz="800" b="0" dirty="0" smtClean="0"/>
          </a:p>
          <a:p>
            <a:r>
              <a:rPr lang="ru-RU" sz="1800" b="0" dirty="0" smtClean="0"/>
              <a:t>8</a:t>
            </a:r>
            <a:r>
              <a:rPr lang="ru-RU" sz="1800" b="0" dirty="0"/>
              <a:t>. 07.05.2025 ООО </a:t>
            </a:r>
            <a:r>
              <a:rPr lang="ru-RU" sz="1800" b="0" dirty="0" smtClean="0"/>
              <a:t>«РЕНТА КАР».</a:t>
            </a:r>
            <a:endParaRPr lang="ru-RU" sz="1800" b="0" dirty="0"/>
          </a:p>
          <a:p>
            <a:endParaRPr lang="ru-RU" sz="800" b="0" dirty="0" smtClean="0"/>
          </a:p>
          <a:p>
            <a:r>
              <a:rPr lang="ru-RU" sz="1800" b="0" dirty="0" smtClean="0"/>
              <a:t>9</a:t>
            </a:r>
            <a:r>
              <a:rPr lang="ru-RU" sz="1800" b="0" dirty="0"/>
              <a:t>. 20.05.2025 ООО </a:t>
            </a:r>
            <a:r>
              <a:rPr lang="ru-RU" sz="1800" b="0" dirty="0" smtClean="0"/>
              <a:t>«Строительная </a:t>
            </a:r>
            <a:r>
              <a:rPr lang="ru-RU" sz="1800" b="0" dirty="0"/>
              <a:t>компания </a:t>
            </a:r>
            <a:r>
              <a:rPr lang="ru-RU" sz="1800" b="0" dirty="0" smtClean="0"/>
              <a:t>Горизонт».</a:t>
            </a:r>
            <a:endParaRPr lang="ru-RU" sz="1800" b="0" dirty="0"/>
          </a:p>
          <a:p>
            <a:endParaRPr lang="ru-RU" sz="800" b="0" dirty="0" smtClean="0"/>
          </a:p>
          <a:p>
            <a:r>
              <a:rPr lang="ru-RU" sz="1800" b="0" dirty="0" smtClean="0"/>
              <a:t>10</a:t>
            </a:r>
            <a:r>
              <a:rPr lang="ru-RU" sz="1800" b="0" dirty="0"/>
              <a:t>. 21.05.2025 (умер в больнице 22.05.2025) ПАО </a:t>
            </a:r>
            <a:r>
              <a:rPr lang="ru-RU" sz="1800" b="0" dirty="0" smtClean="0"/>
              <a:t>«Распадская».</a:t>
            </a:r>
            <a:endParaRPr lang="ru-RU" sz="1800" b="0" dirty="0"/>
          </a:p>
          <a:p>
            <a:endParaRPr lang="ru-RU" sz="800" b="0" dirty="0" smtClean="0"/>
          </a:p>
          <a:p>
            <a:r>
              <a:rPr lang="ru-RU" sz="1800" b="0" dirty="0" smtClean="0"/>
              <a:t>11</a:t>
            </a:r>
            <a:r>
              <a:rPr lang="ru-RU" sz="1800" b="0" dirty="0"/>
              <a:t>. 28.05.2025 ООО «ОЭСК</a:t>
            </a:r>
            <a:r>
              <a:rPr lang="ru-RU" sz="1800" b="0" dirty="0" smtClean="0"/>
              <a:t>».  </a:t>
            </a:r>
            <a:endParaRPr lang="ru-RU" sz="1800" b="0" dirty="0"/>
          </a:p>
          <a:p>
            <a:endParaRPr lang="ru-RU" sz="800" b="0" dirty="0" smtClean="0"/>
          </a:p>
          <a:p>
            <a:r>
              <a:rPr lang="ru-RU" sz="1800" b="0" dirty="0" smtClean="0"/>
              <a:t>12</a:t>
            </a:r>
            <a:r>
              <a:rPr lang="ru-RU" sz="1800" b="0" dirty="0"/>
              <a:t>. 13.06.2025 АО «Шахта «</a:t>
            </a:r>
            <a:r>
              <a:rPr lang="ru-RU" sz="1800" b="0" dirty="0" err="1"/>
              <a:t>Полосухинская</a:t>
            </a:r>
            <a:r>
              <a:rPr lang="ru-RU" sz="1800" b="0" dirty="0" smtClean="0"/>
              <a:t>».</a:t>
            </a:r>
            <a:endParaRPr lang="ru-RU" sz="1800" b="0" dirty="0"/>
          </a:p>
        </p:txBody>
      </p:sp>
    </p:spTree>
    <p:extLst>
      <p:ext uri="{BB962C8B-B14F-4D97-AF65-F5344CB8AC3E}">
        <p14:creationId xmlns:p14="http://schemas.microsoft.com/office/powerpoint/2010/main" val="305448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572508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0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5211"/>
            <a:ext cx="8915400" cy="1148005"/>
            <a:chOff x="35496" y="39417"/>
            <a:chExt cx="9107488" cy="1194245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166728" y="39417"/>
              <a:ext cx="4315393" cy="1194245"/>
              <a:chOff x="166728" y="39417"/>
              <a:chExt cx="4315393" cy="1194245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166728" y="39417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8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1136576" y="787494"/>
            <a:ext cx="7992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Об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аварийности </a:t>
            </a: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на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поднадзорных предприятиях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8504" y="1233216"/>
            <a:ext cx="914501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0" u="sng" dirty="0" smtClean="0"/>
          </a:p>
          <a:p>
            <a:r>
              <a:rPr lang="ru-RU" sz="2000" b="0" u="sng" dirty="0" smtClean="0"/>
              <a:t>Аварии </a:t>
            </a:r>
            <a:r>
              <a:rPr lang="ru-RU" sz="2000" b="0" u="sng" dirty="0"/>
              <a:t>за 1 квартал 2025 г</a:t>
            </a:r>
            <a:r>
              <a:rPr lang="ru-RU" sz="2000" b="0" u="sng" dirty="0" smtClean="0"/>
              <a:t>.:</a:t>
            </a:r>
          </a:p>
          <a:p>
            <a:endParaRPr lang="ru-RU" sz="2000" b="0" u="sng" dirty="0" smtClean="0"/>
          </a:p>
          <a:p>
            <a:r>
              <a:rPr lang="ru-RU" sz="1400" b="0" dirty="0" smtClean="0"/>
              <a:t>1. 14.01.2025 </a:t>
            </a:r>
            <a:r>
              <a:rPr lang="ru-RU" sz="1400" b="0" dirty="0"/>
              <a:t>(квалифицировано как авария в феврале 2025) ООО «</a:t>
            </a:r>
            <a:r>
              <a:rPr lang="ru-RU" sz="1400" b="0" dirty="0" err="1"/>
              <a:t>Кузбасспецвзрыв</a:t>
            </a:r>
            <a:r>
              <a:rPr lang="ru-RU" sz="1400" b="0" dirty="0"/>
              <a:t>» карьер «Камень» ООО «АТП «Загородное» (Томская обл.) во время проведения плановых работ по уничтожению взрывчатых материалов и средств инициирования произошло внештатное срабатывание взрывчатых материалов. В результате взрыва пострадало 3 сотрудника – 2 смертельных и 1 тяжелый. </a:t>
            </a:r>
            <a:endParaRPr lang="ru-RU" sz="1400" b="0" dirty="0" smtClean="0"/>
          </a:p>
          <a:p>
            <a:pPr marL="228600" indent="-228600">
              <a:buAutoNum type="arabicPeriod"/>
            </a:pPr>
            <a:endParaRPr lang="ru-RU" sz="1400" b="0" dirty="0"/>
          </a:p>
          <a:p>
            <a:r>
              <a:rPr lang="ru-RU" sz="1400" b="0" dirty="0"/>
              <a:t>2. 21.03.2025 ООО «Автокран» (Томская обл.) при перемещении груза произошел отрыв проушин корневой секции башни гусеничного крана, вследствие чего произошло падение башни крана на проезжую часть по ул. Карташова. В результате аварии пострадавших нет</a:t>
            </a:r>
            <a:r>
              <a:rPr lang="ru-RU" sz="1400" b="0" dirty="0" smtClean="0"/>
              <a:t>.</a:t>
            </a:r>
          </a:p>
          <a:p>
            <a:endParaRPr lang="ru-RU" sz="1400" b="0" dirty="0"/>
          </a:p>
          <a:p>
            <a:r>
              <a:rPr lang="ru-RU" sz="1400" b="0" dirty="0"/>
              <a:t>3. 21.04.2025 ООО «</a:t>
            </a:r>
            <a:r>
              <a:rPr lang="ru-RU" sz="1400" b="0" dirty="0" err="1"/>
              <a:t>Энергомонтаж</a:t>
            </a:r>
            <a:r>
              <a:rPr lang="ru-RU" sz="1400" b="0" dirty="0"/>
              <a:t>» (Новосибирская обл.) при осуществлении демонтажа крана, произошел залом башни в сторону противовеса крана и башня крана упала на кузов припаркованного самосвала – 1 легкий. </a:t>
            </a:r>
            <a:endParaRPr lang="ru-RU" sz="1400" b="0" dirty="0" smtClean="0"/>
          </a:p>
          <a:p>
            <a:endParaRPr lang="ru-RU" sz="1400" b="0" dirty="0"/>
          </a:p>
          <a:p>
            <a:r>
              <a:rPr lang="ru-RU" sz="1400" b="0" dirty="0"/>
              <a:t>4. 10.05.2025 ИП </a:t>
            </a:r>
            <a:r>
              <a:rPr lang="ru-RU" sz="1400" b="0" dirty="0" err="1"/>
              <a:t>Лешов</a:t>
            </a:r>
            <a:r>
              <a:rPr lang="ru-RU" sz="1400" b="0" dirty="0"/>
              <a:t> И.А.(Алтайский край) при шквалистом ветре упал башенный  кран КБ-405. Пострадавших нет</a:t>
            </a:r>
            <a:r>
              <a:rPr lang="ru-RU" sz="1400" b="0" dirty="0" smtClean="0"/>
              <a:t>.</a:t>
            </a:r>
          </a:p>
          <a:p>
            <a:endParaRPr lang="ru-RU" sz="1400" b="0" dirty="0"/>
          </a:p>
          <a:p>
            <a:r>
              <a:rPr lang="ru-RU" sz="1400" b="0" dirty="0"/>
              <a:t>5. 03.06.2025 АО «ТГК-11» (Омская обл.) произошло короткое замыкание фазы "С" с последующим переходом в 3-х фазное короткое замыкание на разрядниках РВМГ-4Т. Вследствие чего произошло отключение нагрузки 251 МВт. Пострадавших нет.</a:t>
            </a:r>
            <a:endParaRPr lang="ru-RU" sz="1400" b="0" dirty="0"/>
          </a:p>
        </p:txBody>
      </p:sp>
    </p:spTree>
    <p:extLst>
      <p:ext uri="{BB962C8B-B14F-4D97-AF65-F5344CB8AC3E}">
        <p14:creationId xmlns:p14="http://schemas.microsoft.com/office/powerpoint/2010/main" val="303617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129976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1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9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877380" y="770635"/>
            <a:ext cx="87561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Внеплановых проверках согласованных </a:t>
            </a:r>
            <a:r>
              <a:rPr lang="ru-RU" sz="16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с органами прокуратуры</a:t>
            </a:r>
            <a:endParaRPr kumimoji="0" lang="ru-RU" sz="16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2776" y="1531531"/>
            <a:ext cx="89984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/>
              <a:t>39 внеплановых проверок, согласованных </a:t>
            </a:r>
            <a:r>
              <a:rPr lang="ru-RU" sz="2000" u="sng" dirty="0"/>
              <a:t>с органами </a:t>
            </a:r>
            <a:r>
              <a:rPr lang="ru-RU" sz="2000" u="sng" dirty="0" smtClean="0"/>
              <a:t>прокуратуры, из них:</a:t>
            </a:r>
            <a:endParaRPr lang="ru-RU" sz="2000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348880"/>
            <a:ext cx="932554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000" b="0" dirty="0"/>
              <a:t>истечение срока исполнения решения контрольного (надзорного) органа об устранении выявленного нарушения обязательных требований – 1</a:t>
            </a:r>
            <a:r>
              <a:rPr lang="ru-RU" sz="2000" b="0" dirty="0" smtClean="0"/>
              <a:t>1 проверок;</a:t>
            </a:r>
          </a:p>
          <a:p>
            <a:endParaRPr lang="ru-RU" sz="2000" b="0" dirty="0" smtClean="0"/>
          </a:p>
          <a:p>
            <a:pPr marL="285750" indent="-285750">
              <a:buFontTx/>
              <a:buChar char="-"/>
            </a:pPr>
            <a:r>
              <a:rPr lang="ru-RU" sz="2000" b="0" dirty="0"/>
              <a:t>информация от органов государственной власти и по обращениям и заявления граждан </a:t>
            </a:r>
            <a:r>
              <a:rPr lang="ru-RU" sz="2000" b="0" dirty="0" smtClean="0"/>
              <a:t>– 12 проверок; </a:t>
            </a:r>
            <a:endParaRPr lang="ru-RU" sz="2000" b="0" dirty="0" smtClean="0"/>
          </a:p>
          <a:p>
            <a:endParaRPr lang="ru-RU" sz="2000" b="0" dirty="0" smtClean="0"/>
          </a:p>
          <a:p>
            <a:pPr marL="285750" indent="-285750">
              <a:buFontTx/>
              <a:buChar char="-"/>
            </a:pPr>
            <a:r>
              <a:rPr lang="ru-RU" sz="2000" b="0" dirty="0" smtClean="0"/>
              <a:t>по индикаторам риска нарушения обязательных требований - </a:t>
            </a:r>
            <a:r>
              <a:rPr lang="ru-RU" sz="2000" b="0" dirty="0" smtClean="0"/>
              <a:t>16 проверок. </a:t>
            </a:r>
            <a:endParaRPr lang="ru-RU" sz="2000" b="0" dirty="0" smtClean="0"/>
          </a:p>
          <a:p>
            <a:endParaRPr lang="ru-RU" sz="2000" b="0" dirty="0"/>
          </a:p>
        </p:txBody>
      </p:sp>
    </p:spTree>
    <p:extLst>
      <p:ext uri="{BB962C8B-B14F-4D97-AF65-F5344CB8AC3E}">
        <p14:creationId xmlns:p14="http://schemas.microsoft.com/office/powerpoint/2010/main" val="114567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BoIKoMzT9Wh20k0e2mB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LqmGzrGkH73bDjSlMOV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22027</TotalTime>
  <Words>1155</Words>
  <Application>Microsoft Office PowerPoint</Application>
  <PresentationFormat>Лист A4 (210x297 мм)</PresentationFormat>
  <Paragraphs>317</Paragraphs>
  <Slides>12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A.Tukay</dc:creator>
  <cp:lastModifiedBy>Ольга Дмитриевна Дерксен</cp:lastModifiedBy>
  <cp:revision>1264</cp:revision>
  <cp:lastPrinted>2020-12-16T06:16:08Z</cp:lastPrinted>
  <dcterms:created xsi:type="dcterms:W3CDTF">2012-04-16T06:44:06Z</dcterms:created>
  <dcterms:modified xsi:type="dcterms:W3CDTF">2025-08-18T07:04:25Z</dcterms:modified>
</cp:coreProperties>
</file>